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33"/>
  </p:notesMasterIdLst>
  <p:sldIdLst>
    <p:sldId id="551" r:id="rId2"/>
    <p:sldId id="633" r:id="rId3"/>
    <p:sldId id="258" r:id="rId4"/>
    <p:sldId id="555" r:id="rId5"/>
    <p:sldId id="562" r:id="rId6"/>
    <p:sldId id="563" r:id="rId7"/>
    <p:sldId id="629" r:id="rId8"/>
    <p:sldId id="651" r:id="rId9"/>
    <p:sldId id="648" r:id="rId10"/>
    <p:sldId id="556" r:id="rId11"/>
    <p:sldId id="684" r:id="rId12"/>
    <p:sldId id="265" r:id="rId13"/>
    <p:sldId id="663" r:id="rId14"/>
    <p:sldId id="664" r:id="rId15"/>
    <p:sldId id="568" r:id="rId16"/>
    <p:sldId id="658" r:id="rId17"/>
    <p:sldId id="653" r:id="rId18"/>
    <p:sldId id="288" r:id="rId19"/>
    <p:sldId id="672" r:id="rId20"/>
    <p:sldId id="666" r:id="rId21"/>
    <p:sldId id="674" r:id="rId22"/>
    <p:sldId id="667" r:id="rId23"/>
    <p:sldId id="675" r:id="rId24"/>
    <p:sldId id="668" r:id="rId25"/>
    <p:sldId id="676" r:id="rId26"/>
    <p:sldId id="283" r:id="rId27"/>
    <p:sldId id="297" r:id="rId28"/>
    <p:sldId id="682" r:id="rId29"/>
    <p:sldId id="681" r:id="rId30"/>
    <p:sldId id="683" r:id="rId31"/>
    <p:sldId id="301" r:id="rId32"/>
  </p:sldIdLst>
  <p:sldSz cx="12192000" cy="6858000"/>
  <p:notesSz cx="6858000" cy="9144000"/>
  <p:embeddedFontLst>
    <p:embeddedFont>
      <p:font typeface="宋体" panose="02010600030101010101" pitchFamily="2" charset="-122"/>
      <p:regular r:id="rId34"/>
    </p:embeddedFont>
    <p:embeddedFont>
      <p:font typeface="Arial Black" panose="020B0A04020102020204" pitchFamily="34" charset="0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mbria Math" panose="02040503050406030204" pitchFamily="18" charset="0"/>
      <p:regular r:id="rId40"/>
    </p:embeddedFont>
    <p:embeddedFont>
      <p:font typeface="Georgia" panose="02040502050405020303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imal Pappachan" initials="PP" lastIdx="45" clrIdx="0">
    <p:extLst>
      <p:ext uri="{19B8F6BF-5375-455C-9EA6-DF929625EA0E}">
        <p15:presenceInfo xmlns:p15="http://schemas.microsoft.com/office/powerpoint/2012/main" userId="S::primal@personalmicrosoftsoftware.uci.edu::c8015481-416e-4428-92c6-2b592f980a70" providerId="AD"/>
      </p:ext>
    </p:extLst>
  </p:cmAuthor>
  <p:cmAuthor id="2" name="Primal Pappachan" initials="PP [2]" lastIdx="61" clrIdx="1">
    <p:extLst>
      <p:ext uri="{19B8F6BF-5375-455C-9EA6-DF929625EA0E}">
        <p15:presenceInfo xmlns:p15="http://schemas.microsoft.com/office/powerpoint/2012/main" userId="463a774cb0f3c47c" providerId="Windows Live"/>
      </p:ext>
    </p:extLst>
  </p:cmAuthor>
  <p:cmAuthor id="3" name="Guest User" initials="GU" lastIdx="14" clrIdx="2">
    <p:extLst>
      <p:ext uri="{19B8F6BF-5375-455C-9EA6-DF929625EA0E}">
        <p15:presenceInfo xmlns:p15="http://schemas.microsoft.com/office/powerpoint/2012/main" userId="S::urn:spo:anon#33628855091fa2fd94c815b26ff84f54d0dc161f02f1d339f9e8f43eb0d92245::" providerId="AD"/>
      </p:ext>
    </p:extLst>
  </p:cmAuthor>
  <p:cmAuthor id="4" name="Guest User" initials="GU [2]" lastIdx="2" clrIdx="3">
    <p:extLst>
      <p:ext uri="{19B8F6BF-5375-455C-9EA6-DF929625EA0E}">
        <p15:presenceInfo xmlns:p15="http://schemas.microsoft.com/office/powerpoint/2012/main" userId="Guest User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250" autoAdjust="0"/>
  </p:normalViewPr>
  <p:slideViewPr>
    <p:cSldViewPr snapToGrid="0">
      <p:cViewPr varScale="1">
        <p:scale>
          <a:sx n="55" d="100"/>
          <a:sy n="55" d="100"/>
        </p:scale>
        <p:origin x="1096" y="36"/>
      </p:cViewPr>
      <p:guideLst/>
    </p:cSldViewPr>
  </p:slideViewPr>
  <p:outlineViewPr>
    <p:cViewPr>
      <p:scale>
        <a:sx n="33" d="100"/>
        <a:sy n="33" d="100"/>
      </p:scale>
      <p:origin x="0" y="-1352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2708" y="7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876045-0C93-4B6F-8544-90CBF7FAA428}" type="datetimeFigureOut">
              <a:rPr lang="en-US" smtClean="0"/>
              <a:t>9/19/2022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25D840-34DA-40BB-BB90-2922F9A265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9447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9D26D4-E41A-4300-A577-CC79177338F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5226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03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59AF294E-1190-424E-B887-A6D409751A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869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lvl="1">
                  <a:buClr>
                    <a:schemeClr val="tx1"/>
                  </a:buClr>
                </a:pPr>
                <a:endParaRPr lang="en-US" sz="2400" i="1" dirty="0"/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buFontTx/>
                  <a:buNone/>
                  <a:tabLst/>
                  <a:defRPr/>
                </a:pPr>
                <a:r>
                  <a:rPr lang="en-US" sz="2400" i="0">
                    <a:latin typeface="Cambria Math" panose="02040503050406030204" pitchFamily="18" charset="0"/>
                  </a:rPr>
                  <a:t>𝑐_6</a:t>
                </a:r>
                <a:r>
                  <a:rPr lang="en-US" sz="2400" dirty="0"/>
                  <a:t> should be equal to </a:t>
                </a:r>
                <a:r>
                  <a:rPr lang="en-US" sz="2400" i="0">
                    <a:latin typeface="Cambria Math" panose="02040503050406030204" pitchFamily="18" charset="0"/>
                  </a:rPr>
                  <a:t>𝑐_3</a:t>
                </a:r>
                <a:endParaRPr lang="en-US" sz="2400" dirty="0"/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buFontTx/>
                  <a:buNone/>
                  <a:tabLst/>
                  <a:defRPr/>
                </a:pPr>
                <a:r>
                  <a:rPr lang="en-US" sz="2400" i="0">
                    <a:latin typeface="Cambria Math" panose="02040503050406030204" pitchFamily="18" charset="0"/>
                  </a:rPr>
                  <a:t>𝑐_</a:t>
                </a:r>
                <a:r>
                  <a:rPr lang="en-US" sz="2400" b="0" i="0">
                    <a:latin typeface="Cambria Math" panose="02040503050406030204" pitchFamily="18" charset="0"/>
                  </a:rPr>
                  <a:t>1=𝑐_4</a:t>
                </a:r>
                <a:r>
                  <a:rPr lang="en-US" sz="2400" dirty="0"/>
                  <a:t> is True</a:t>
                </a:r>
              </a:p>
              <a:p>
                <a:pPr marL="457200" marR="0" lvl="1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buFontTx/>
                  <a:buNone/>
                  <a:tabLst/>
                  <a:defRPr/>
                </a:pPr>
                <a:endParaRPr lang="en-US" sz="2400" dirty="0"/>
              </a:p>
              <a:p>
                <a:pPr lvl="1">
                  <a:buClr>
                    <a:schemeClr val="tx1"/>
                  </a:buClr>
                </a:pPr>
                <a:endParaRPr lang="en-US" sz="2400" i="1" dirty="0"/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5232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0687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3442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805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239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indent="0">
                  <a:buClr>
                    <a:schemeClr val="tx1"/>
                  </a:buClr>
                  <a:buNone/>
                </a:pPr>
                <a:r>
                  <a:rPr lang="en-US" b="0" dirty="0">
                    <a:solidFill>
                      <a:srgbClr val="C00000"/>
                    </a:solidFill>
                  </a:rPr>
                  <a:t>When we hide a cell to prevent leakages on a sensitive cell, we also have to hide additional cells to prevent leakages on that hidden cell which may lead to leakages on the sensitive cells. As there are </a:t>
                </a:r>
              </a:p>
              <a:p>
                <a:pPr marL="0" indent="0">
                  <a:buClr>
                    <a:schemeClr val="tx1"/>
                  </a:buClr>
                  <a:buNone/>
                </a:pPr>
                <a:endParaRPr lang="en-US" b="1" dirty="0">
                  <a:solidFill>
                    <a:srgbClr val="C00000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tx1"/>
                  </a:buClr>
                  <a:buSzTx/>
                  <a:buFontTx/>
                  <a:buNone/>
                  <a:tabLst/>
                  <a:defRPr/>
                </a:pPr>
                <a:r>
                  <a:rPr lang="en-US" sz="1200" b="1" dirty="0">
                    <a:solidFill>
                      <a:srgbClr val="C00000"/>
                    </a:solidFill>
                  </a:rPr>
                  <a:t>Cueset (c*, </a:t>
                </a:r>
                <a:r>
                  <a:rPr lang="en-US" sz="1200" b="1" i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𝜹)</a:t>
                </a:r>
                <a:r>
                  <a:rPr lang="en-US" sz="1200" dirty="0">
                    <a:solidFill>
                      <a:srgbClr val="C00000"/>
                    </a:solidFill>
                  </a:rPr>
                  <a:t>): </a:t>
                </a:r>
                <a:r>
                  <a:rPr lang="en-US" sz="1200" dirty="0"/>
                  <a:t>Set of non-sensitive cells from which any of them can hidden to make </a:t>
                </a:r>
                <a:r>
                  <a:rPr lang="en-US" sz="1200" dirty="0" err="1"/>
                  <a:t>Pred</a:t>
                </a:r>
                <a:r>
                  <a:rPr lang="en-US" sz="1200" dirty="0"/>
                  <a:t>(c*) unknown. </a:t>
                </a:r>
                <a:endParaRPr lang="en-US" b="1" dirty="0">
                  <a:solidFill>
                    <a:srgbClr val="C00000"/>
                  </a:solidFill>
                </a:endParaRPr>
              </a:p>
              <a:p>
                <a:pPr marL="0" indent="0">
                  <a:buClr>
                    <a:schemeClr val="tx1"/>
                  </a:buClr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To prevent leakage of c* with respect to </a:t>
                </a:r>
                <a:r>
                  <a:rPr lang="en-US" b="1" i="0">
                    <a:solidFill>
                      <a:srgbClr val="C00000"/>
                    </a:solidFill>
                    <a:latin typeface="Cambria Math" panose="02040503050406030204" pitchFamily="18" charset="0"/>
                  </a:rPr>
                  <a:t>𝜹</a:t>
                </a:r>
                <a:r>
                  <a:rPr lang="en-US" b="1" dirty="0">
                    <a:solidFill>
                      <a:srgbClr val="C00000"/>
                    </a:solidFill>
                  </a:rPr>
                  <a:t>, we will hide one of the elements in its </a:t>
                </a:r>
                <a:r>
                  <a:rPr lang="en-US" b="1" dirty="0" err="1">
                    <a:solidFill>
                      <a:srgbClr val="C00000"/>
                    </a:solidFill>
                  </a:rPr>
                  <a:t>cueset</a:t>
                </a:r>
                <a:endParaRPr lang="en-US" b="1" dirty="0">
                  <a:solidFill>
                    <a:srgbClr val="C00000"/>
                  </a:solidFill>
                </a:endParaRPr>
              </a:p>
              <a:p>
                <a:pPr marL="0" indent="0">
                  <a:buClr>
                    <a:schemeClr val="tx1"/>
                  </a:buClr>
                  <a:buNone/>
                </a:pPr>
                <a:r>
                  <a:rPr lang="en-US" b="1" dirty="0">
                    <a:solidFill>
                      <a:srgbClr val="C00000"/>
                    </a:solidFill>
                  </a:rPr>
                  <a:t>Recursively generate new </a:t>
                </a:r>
                <a:r>
                  <a:rPr lang="en-US" b="1" dirty="0" err="1">
                    <a:solidFill>
                      <a:srgbClr val="C00000"/>
                    </a:solidFill>
                  </a:rPr>
                  <a:t>cuesets</a:t>
                </a:r>
                <a:r>
                  <a:rPr lang="en-US" b="1" dirty="0">
                    <a:solidFill>
                      <a:srgbClr val="C00000"/>
                    </a:solidFill>
                  </a:rPr>
                  <a:t> based on hiding of cells</a:t>
                </a:r>
              </a:p>
              <a:p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71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59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8121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2378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1154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4328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825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106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0592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119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2987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724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25D840-34DA-40BB-BB90-2922F9A265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5021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93FDD-4B9B-45C5-BF64-7D60DA512877}" type="datetime1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E9B54C-6D3D-4BFC-9527-2B50109248B5}" type="datetime1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ACFF14-04BF-4BE9-8E87-B6528E054019}" type="datetime1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3B39E-EDE1-42E1-94F2-1D48143D09CF}" type="datetime1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5F0CF7-61CD-4872-B7A6-DF848039FF3F}" type="datetime1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>
            <a:lvl1pPr marL="0" indent="0">
              <a:buClr>
                <a:schemeClr val="tx1"/>
              </a:buClr>
              <a:buFont typeface="Arial" panose="020B0604020202020204" pitchFamily="34" charset="0"/>
              <a:buNone/>
              <a:defRPr/>
            </a:lvl1pPr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EEEF54-4E2D-4D45-BC1C-0FFFCF58EAF0}" type="datetime1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>
            <a:lvl2pPr marL="384048" indent="-182880"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566928" indent="-182880">
              <a:buClr>
                <a:schemeClr val="tx1"/>
              </a:buClr>
              <a:buFont typeface="Arial" panose="020B0604020202020204" pitchFamily="34" charset="0"/>
              <a:buChar char="•"/>
              <a:defRPr/>
            </a:lvl3pPr>
            <a:lvl4pPr marL="749808" indent="-182880">
              <a:buClr>
                <a:schemeClr val="tx1"/>
              </a:buClr>
              <a:buFont typeface="Arial" panose="020B0604020202020204" pitchFamily="34" charset="0"/>
              <a:buChar char="•"/>
              <a:defRPr/>
            </a:lvl4pPr>
            <a:lvl5pPr marL="932688" indent="-182880">
              <a:buClr>
                <a:schemeClr val="tx1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>
            <a:lvl2pPr marL="384048" indent="-182880">
              <a:buClrTx/>
              <a:buFont typeface="Arial" panose="020B0604020202020204" pitchFamily="34" charset="0"/>
              <a:buChar char="•"/>
              <a:defRPr/>
            </a:lvl2pPr>
            <a:lvl3pPr marL="566928" indent="-182880">
              <a:buClrTx/>
              <a:buFont typeface="Arial" panose="020B0604020202020204" pitchFamily="34" charset="0"/>
              <a:buChar char="•"/>
              <a:defRPr/>
            </a:lvl3pPr>
            <a:lvl4pPr marL="749808" indent="-182880">
              <a:buClrTx/>
              <a:buFont typeface="Arial" panose="020B0604020202020204" pitchFamily="34" charset="0"/>
              <a:buChar char="•"/>
              <a:defRPr/>
            </a:lvl4pPr>
            <a:lvl5pPr marL="932688" indent="-182880">
              <a:buClrTx/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EE640B-CD19-45CB-BEC8-FD150FB04842}" type="datetime1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D2397B-BE85-40FF-AFC0-7F6C98D08C57}" type="datetime1">
              <a:rPr lang="en-US" smtClean="0"/>
              <a:t>9/19/2022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61937B-53B7-41DD-8DCE-AEF2CBA86670}" type="datetime1">
              <a:rPr lang="en-US" smtClean="0"/>
              <a:t>9/19/2022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531A89B6-228D-4265-AC54-266DA09B6544}" type="datetime1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747D0B-0405-43A6-90CA-464C98B1829D}" type="datetime1">
              <a:rPr lang="en-US" smtClean="0"/>
              <a:t>9/19/2022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8F9A7537-6E36-448C-813E-8A8704E2B68A}" type="datetime1">
              <a:rPr lang="en-US" smtClean="0"/>
              <a:t>9/19/2022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59949" y="6424432"/>
            <a:ext cx="5796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rgbClr val="FFFFFF"/>
                </a:solidFill>
                <a:latin typeface="Arial Black" panose="020B0A04020102020204" pitchFamily="34" charset="0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svg"/><Relationship Id="rId11" Type="http://schemas.openxmlformats.org/officeDocument/2006/relationships/image" Target="../media/image51.png"/><Relationship Id="rId5" Type="http://schemas.openxmlformats.org/officeDocument/2006/relationships/image" Target="../media/image12.png"/><Relationship Id="rId10" Type="http://schemas.openxmlformats.org/officeDocument/2006/relationships/image" Target="../media/image50.png"/><Relationship Id="rId4" Type="http://schemas.openxmlformats.org/officeDocument/2006/relationships/image" Target="../media/image17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22.png"/><Relationship Id="rId9" Type="http://schemas.openxmlformats.org/officeDocument/2006/relationships/image" Target="../media/image23.png"/><Relationship Id="rId14" Type="http://schemas.openxmlformats.org/officeDocument/2006/relationships/image" Target="../media/image15.sv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png"/><Relationship Id="rId3" Type="http://schemas.openxmlformats.org/officeDocument/2006/relationships/image" Target="../media/image16.png"/><Relationship Id="rId7" Type="http://schemas.openxmlformats.org/officeDocument/2006/relationships/image" Target="../media/image13.sv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5.sv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43.png"/><Relationship Id="rId19" Type="http://schemas.openxmlformats.org/officeDocument/2006/relationships/image" Target="../media/image18.png"/><Relationship Id="rId1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3.sv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44.png"/><Relationship Id="rId19" Type="http://schemas.openxmlformats.org/officeDocument/2006/relationships/image" Target="../media/image45.png"/><Relationship Id="rId9" Type="http://schemas.openxmlformats.org/officeDocument/2006/relationships/image" Target="../media/image8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8" Type="http://schemas.openxmlformats.org/officeDocument/2006/relationships/image" Target="../media/image90.png"/><Relationship Id="rId26" Type="http://schemas.openxmlformats.org/officeDocument/2006/relationships/image" Target="../media/image97.png"/><Relationship Id="rId21" Type="http://schemas.openxmlformats.org/officeDocument/2006/relationships/image" Target="../media/image93.png"/><Relationship Id="rId25" Type="http://schemas.openxmlformats.org/officeDocument/2006/relationships/image" Target="../media/image9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89.png"/><Relationship Id="rId20" Type="http://schemas.openxmlformats.org/officeDocument/2006/relationships/image" Target="../media/image91.png"/><Relationship Id="rId29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28" Type="http://schemas.openxmlformats.org/officeDocument/2006/relationships/image" Target="../media/image123.png"/><Relationship Id="rId5" Type="http://schemas.openxmlformats.org/officeDocument/2006/relationships/image" Target="../media/image36.png"/><Relationship Id="rId23" Type="http://schemas.openxmlformats.org/officeDocument/2006/relationships/image" Target="../media/image95.png"/><Relationship Id="rId19" Type="http://schemas.openxmlformats.org/officeDocument/2006/relationships/image" Target="../media/image88.png"/><Relationship Id="rId9" Type="http://schemas.openxmlformats.org/officeDocument/2006/relationships/image" Target="../media/image87.png"/><Relationship Id="rId22" Type="http://schemas.openxmlformats.org/officeDocument/2006/relationships/image" Target="../media/image9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2.png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70.png"/><Relationship Id="rId16" Type="http://schemas.openxmlformats.org/officeDocument/2006/relationships/image" Target="../media/image890.png"/><Relationship Id="rId20" Type="http://schemas.openxmlformats.org/officeDocument/2006/relationships/image" Target="../media/image910.png"/><Relationship Id="rId29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0.png"/><Relationship Id="rId24" Type="http://schemas.openxmlformats.org/officeDocument/2006/relationships/image" Target="../media/image960.png"/><Relationship Id="rId5" Type="http://schemas.openxmlformats.org/officeDocument/2006/relationships/image" Target="../media/image360.png"/><Relationship Id="rId28" Type="http://schemas.openxmlformats.org/officeDocument/2006/relationships/image" Target="../media/image115.png"/><Relationship Id="rId23" Type="http://schemas.openxmlformats.org/officeDocument/2006/relationships/image" Target="../media/image950.png"/><Relationship Id="rId19" Type="http://schemas.openxmlformats.org/officeDocument/2006/relationships/image" Target="../media/image880.png"/><Relationship Id="rId4" Type="http://schemas.openxmlformats.org/officeDocument/2006/relationships/image" Target="../media/image770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971.png"/><Relationship Id="rId21" Type="http://schemas.openxmlformats.org/officeDocument/2006/relationships/image" Target="../media/image117.png"/><Relationship Id="rId16" Type="http://schemas.openxmlformats.org/officeDocument/2006/relationships/image" Target="../media/image891.png"/><Relationship Id="rId20" Type="http://schemas.openxmlformats.org/officeDocument/2006/relationships/image" Target="../media/image911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91.png"/><Relationship Id="rId24" Type="http://schemas.openxmlformats.org/officeDocument/2006/relationships/image" Target="../media/image961.png"/><Relationship Id="rId23" Type="http://schemas.openxmlformats.org/officeDocument/2006/relationships/image" Target="../media/image951.png"/><Relationship Id="rId10" Type="http://schemas.openxmlformats.org/officeDocument/2006/relationships/image" Target="../media/image361.png"/><Relationship Id="rId19" Type="http://schemas.openxmlformats.org/officeDocument/2006/relationships/image" Target="../media/image881.png"/><Relationship Id="rId9" Type="http://schemas.openxmlformats.org/officeDocument/2006/relationships/image" Target="../media/image771.png"/><Relationship Id="rId22" Type="http://schemas.openxmlformats.org/officeDocument/2006/relationships/image" Target="../media/image94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hpi.de/naumann/projects/data-profiling-and-analytics/metanome-data-profiling.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194C561A-8926-4482-A787-3D46329224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4500" y="4518683"/>
            <a:ext cx="10058400" cy="1143000"/>
          </a:xfrm>
        </p:spPr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CBFBA36-6EB1-4406-9956-02058147D551}"/>
              </a:ext>
            </a:extLst>
          </p:cNvPr>
          <p:cNvSpPr txBox="1">
            <a:spLocks/>
          </p:cNvSpPr>
          <p:nvPr/>
        </p:nvSpPr>
        <p:spPr>
          <a:xfrm>
            <a:off x="684108" y="1347893"/>
            <a:ext cx="11054982" cy="25530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i="1"/>
              <a:t>Don’t be a tattle tale: </a:t>
            </a:r>
            <a:r>
              <a:rPr lang="en-US" sz="6000"/>
              <a:t>Preventing leakages through data dependencies on access control protected data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E753BE-00EE-4433-8343-A25740CF163F}"/>
              </a:ext>
            </a:extLst>
          </p:cNvPr>
          <p:cNvSpPr txBox="1"/>
          <p:nvPr/>
        </p:nvSpPr>
        <p:spPr>
          <a:xfrm>
            <a:off x="781879" y="4598504"/>
            <a:ext cx="95252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2"/>
                </a:solidFill>
              </a:rPr>
              <a:t>Primal Pappachan</a:t>
            </a:r>
            <a:r>
              <a:rPr lang="en-US" sz="2400" dirty="0"/>
              <a:t>, </a:t>
            </a:r>
            <a:r>
              <a:rPr lang="en-US" sz="2400" dirty="0" err="1"/>
              <a:t>Shufan</a:t>
            </a:r>
            <a:r>
              <a:rPr lang="en-US" sz="2400" dirty="0"/>
              <a:t> Zhang, Xi He, Sharad Mehrotra</a:t>
            </a:r>
          </a:p>
          <a:p>
            <a:r>
              <a:rPr lang="en-US" sz="2000" dirty="0"/>
              <a:t>Pennsylvania State University, University of Waterloo, University of California, Irvine</a:t>
            </a:r>
          </a:p>
        </p:txBody>
      </p:sp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EBFAF569-71BD-4146-9347-BECB7CA8F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1546" y="187118"/>
            <a:ext cx="1357759" cy="1360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C200FB-079F-4659-827E-2835342C9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9682" y="5361994"/>
            <a:ext cx="886810" cy="8868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E2C0B4F-0F20-40B4-81B1-639FE54648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621" y="5307065"/>
            <a:ext cx="2496123" cy="1143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1123D5-F1D8-493A-A74E-A9FB06AAB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3420" y="5733353"/>
            <a:ext cx="3527502" cy="5295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CA6B8F-0D27-4DB8-B9F9-A2E8535868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9048" y="5306175"/>
            <a:ext cx="2496123" cy="9984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FF1428-A4B1-48DA-A789-9D1F4CC623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27802" y="5306175"/>
            <a:ext cx="1198727" cy="91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464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B9210-F0D5-4B12-9D3C-05D73204C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73" y="285770"/>
            <a:ext cx="10102427" cy="1450757"/>
          </a:xfrm>
        </p:spPr>
        <p:txBody>
          <a:bodyPr/>
          <a:lstStyle/>
          <a:p>
            <a:r>
              <a:rPr lang="en-US"/>
              <a:t>Formalizing </a:t>
            </a:r>
            <a:r>
              <a:rPr lang="en-US" dirty="0"/>
              <a:t>Leakage Attacks</a:t>
            </a:r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BBFF03-A85A-4D81-AFA1-8514E33364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064" y="2036926"/>
            <a:ext cx="11508584" cy="4132645"/>
          </a:xfrm>
        </p:spPr>
        <p:txBody>
          <a:bodyPr>
            <a:normAutofit/>
          </a:bodyPr>
          <a:lstStyle/>
          <a:p>
            <a:pPr marL="201168" lvl="1" indent="0" algn="ctr">
              <a:buNone/>
            </a:pPr>
            <a:r>
              <a:rPr lang="en-US" sz="3200" b="1" dirty="0">
                <a:solidFill>
                  <a:schemeClr val="accent2"/>
                </a:solidFill>
              </a:rPr>
              <a:t>Access Control Policies </a:t>
            </a:r>
            <a:r>
              <a:rPr lang="en-US" sz="3200" dirty="0"/>
              <a:t>mark cells in the database as sensitive</a:t>
            </a:r>
            <a:endParaRPr lang="en-US" sz="2400" b="1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FF2D9-C6DF-4EE2-BA4B-60D35082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279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B9210-F0D5-4B12-9D3C-05D73204C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773" y="285770"/>
            <a:ext cx="10102427" cy="1450757"/>
          </a:xfrm>
        </p:spPr>
        <p:txBody>
          <a:bodyPr/>
          <a:lstStyle/>
          <a:p>
            <a:r>
              <a:rPr lang="en-US"/>
              <a:t>Formalizing </a:t>
            </a:r>
            <a:r>
              <a:rPr lang="en-US" dirty="0"/>
              <a:t>Leakage Attacks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EABBFF03-A85A-4D81-AFA1-8514E33364C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6064" y="2036926"/>
                <a:ext cx="11508584" cy="4132645"/>
              </a:xfrm>
            </p:spPr>
            <p:txBody>
              <a:bodyPr>
                <a:normAutofit/>
              </a:bodyPr>
              <a:lstStyle/>
              <a:p>
                <a:pPr marL="201168" lvl="1" indent="0" algn="ctr">
                  <a:buNone/>
                </a:pPr>
                <a:r>
                  <a:rPr lang="en-US" sz="3200" b="1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Data Dependencies causes the leakage</a:t>
                </a:r>
              </a:p>
              <a:p>
                <a:pPr marL="201168" lvl="1" indent="0" algn="ctr">
                  <a:buNone/>
                </a:pPr>
                <a:r>
                  <a:rPr lang="en-US" sz="3200" b="1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      </a:t>
                </a:r>
                <a:r>
                  <a:rPr lang="en-US" sz="3200" dirty="0">
                    <a:sym typeface="Wingdings" panose="05000000000000000000" pitchFamily="2" charset="2"/>
                  </a:rPr>
                  <a:t>Expressed in the form of Denial Constraints (DCs)</a:t>
                </a:r>
                <a:endParaRPr lang="en-US" sz="3200" dirty="0">
                  <a:solidFill>
                    <a:schemeClr val="accent2"/>
                  </a:solidFill>
                  <a:sym typeface="Wingdings" panose="05000000000000000000" pitchFamily="2" charset="2"/>
                </a:endParaRPr>
              </a:p>
              <a:p>
                <a:pPr marL="201168" lvl="1" indent="0" algn="ctr">
                  <a:buNone/>
                </a:pPr>
                <a:r>
                  <a:rPr lang="en-US" sz="3200" dirty="0">
                    <a:solidFill>
                      <a:schemeClr val="accent2"/>
                    </a:solidFill>
                    <a:sym typeface="Wingdings" panose="05000000000000000000" pitchFamily="2" charset="2"/>
                  </a:rPr>
                  <a:t>     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3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SupPr>
                      <m:e>
                        <m:r>
                          <a:rPr lang="en-US" sz="3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𝛿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1</m:t>
                        </m:r>
                      </m:sub>
                      <m:sup>
                        <m:r>
                          <a:rPr lang="en-US" sz="3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~</m:t>
                        </m:r>
                      </m:sup>
                    </m:sSubSup>
                    <m:r>
                      <a:rPr lang="en-US" sz="32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:∀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𝑖</m:t>
                        </m:r>
                      </m:sub>
                    </m:sSub>
                    <m:r>
                      <a:rPr lang="en-US" sz="3200" i="1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, </m:t>
                    </m:r>
                    <m:sSub>
                      <m:sSubPr>
                        <m:ctrlPr>
                          <a:rPr lang="en-US" sz="3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3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𝑡</m:t>
                        </m:r>
                      </m:e>
                      <m:sub>
                        <m:r>
                          <a:rPr lang="en-US" sz="3200" i="1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𝑗</m:t>
                        </m:r>
                      </m:sub>
                    </m:sSub>
                    <m:r>
                      <a:rPr lang="en-US" sz="3200" i="1" dirty="0">
                        <a:latin typeface="Cambria Math" panose="02040503050406030204" pitchFamily="18" charset="0"/>
                        <a:sym typeface="Wingdings" panose="05000000000000000000" pitchFamily="2" charset="2"/>
                      </a:rPr>
                      <m:t>¬</m:t>
                    </m:r>
                    <m:d>
                      <m:dPr>
                        <m:ctrlPr>
                          <a:rPr lang="en-US" sz="32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dPr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(</m:t>
                        </m:r>
                        <m:sSub>
                          <m:sSubPr>
                            <m:ctrlPr>
                              <a:rPr lang="en-US" sz="3200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</m:t>
                            </m:r>
                          </m:sub>
                        </m:sSub>
                        <m:r>
                          <a:rPr lang="en-US" sz="32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𝐴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]=</m:t>
                        </m:r>
                        <m:sSub>
                          <m:sSubPr>
                            <m:ctrlPr>
                              <a:rPr lang="en-US" sz="3200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𝑗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3200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𝐴</m:t>
                            </m:r>
                          </m:e>
                        </m:d>
                      </m:e>
                    </m:d>
                    <m:nary>
                      <m:naryPr>
                        <m:chr m:val="⋀"/>
                        <m:subHide m:val="on"/>
                        <m:supHide m:val="on"/>
                        <m:ctrlPr>
                          <a:rPr lang="en-US" sz="32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naryPr>
                      <m:sub/>
                      <m:sup/>
                      <m:e>
                        <m:r>
                          <a:rPr lang="en-US" sz="32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(</m:t>
                        </m:r>
                        <m:sSub>
                          <m:sSubPr>
                            <m:ctrlPr>
                              <a:rPr lang="en-US" sz="3200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3200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dPr>
                          <m:e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𝐵</m:t>
                            </m:r>
                          </m:e>
                        </m:d>
                        <m:r>
                          <a:rPr lang="en-US" sz="32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≠</m:t>
                        </m:r>
                        <m:sSub>
                          <m:sSubPr>
                            <m:ctrlPr>
                              <a:rPr lang="en-US" sz="3200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</m:ctrlPr>
                          </m:sSubPr>
                          <m:e>
                            <m:r>
                              <a:rPr lang="en-US" sz="3200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𝑡</m:t>
                            </m:r>
                          </m:e>
                          <m:sub>
                            <m:r>
                              <a:rPr lang="en-US" sz="3200" i="1" dirty="0">
                                <a:latin typeface="Cambria Math" panose="02040503050406030204" pitchFamily="18" charset="0"/>
                                <a:sym typeface="Wingdings" panose="05000000000000000000" pitchFamily="2" charset="2"/>
                              </a:rPr>
                              <m:t>𝑗</m:t>
                            </m:r>
                          </m:sub>
                        </m:sSub>
                        <m:r>
                          <a:rPr lang="en-US" sz="32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[</m:t>
                        </m:r>
                        <m:r>
                          <a:rPr lang="en-US" sz="3200" b="0" i="1" dirty="0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𝐵</m:t>
                        </m:r>
                        <m:r>
                          <a:rPr lang="en-US" sz="3200" i="1" dirty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  <m:t>]))</m:t>
                        </m:r>
                      </m:e>
                    </m:nary>
                  </m:oMath>
                </a14:m>
                <a:endParaRPr lang="en-US" sz="2400" b="1" dirty="0">
                  <a:sym typeface="Wingdings" panose="05000000000000000000" pitchFamily="2" charset="2"/>
                </a:endParaRPr>
              </a:p>
            </p:txBody>
          </p:sp>
        </mc:Choice>
        <mc:Fallback xmlns="">
          <p:sp>
            <p:nvSpPr>
              <p:cNvPr id="9" name="Content Placeholder 8">
                <a:extLst>
                  <a:ext uri="{FF2B5EF4-FFF2-40B4-BE49-F238E27FC236}">
                    <a16:creationId xmlns:a16="http://schemas.microsoft.com/office/drawing/2014/main" id="{EABBFF03-A85A-4D81-AFA1-8514E33364C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6064" y="2036926"/>
                <a:ext cx="11508584" cy="4132645"/>
              </a:xfrm>
              <a:blipFill>
                <a:blip r:embed="rId3"/>
                <a:stretch>
                  <a:fillRect t="-3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2FF2D9-C6DF-4EE2-BA4B-60D35082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8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2DFAC-ED4E-4321-B119-12D53255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Leakage Attack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77939B-98FB-44D4-9983-2CA88845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12</a:t>
            </a:fld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4513F6-E271-442E-B305-E7C4FE217F4F}"/>
              </a:ext>
            </a:extLst>
          </p:cNvPr>
          <p:cNvSpPr/>
          <p:nvPr/>
        </p:nvSpPr>
        <p:spPr>
          <a:xfrm>
            <a:off x="4074262" y="2401075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9886CE4-34DD-411D-AB15-39BBDF1216D9}"/>
              </a:ext>
            </a:extLst>
          </p:cNvPr>
          <p:cNvSpPr/>
          <p:nvPr/>
        </p:nvSpPr>
        <p:spPr>
          <a:xfrm>
            <a:off x="5063380" y="2402300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34DA98-A923-4364-BEE8-5EFCCB3AF2C9}"/>
              </a:ext>
            </a:extLst>
          </p:cNvPr>
          <p:cNvSpPr/>
          <p:nvPr/>
        </p:nvSpPr>
        <p:spPr>
          <a:xfrm>
            <a:off x="5553984" y="2405385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4EDCCE-B3CB-405A-BD56-33018CF88802}"/>
              </a:ext>
            </a:extLst>
          </p:cNvPr>
          <p:cNvSpPr/>
          <p:nvPr/>
        </p:nvSpPr>
        <p:spPr>
          <a:xfrm>
            <a:off x="6522718" y="2400544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EAB2B16-D153-441F-9877-49E6E80ED767}"/>
              </a:ext>
            </a:extLst>
          </p:cNvPr>
          <p:cNvSpPr txBox="1"/>
          <p:nvPr/>
        </p:nvSpPr>
        <p:spPr>
          <a:xfrm>
            <a:off x="4110367" y="203350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EA63EC6-B9AE-4283-BF73-EB0EAAAB932E}"/>
              </a:ext>
            </a:extLst>
          </p:cNvPr>
          <p:cNvSpPr txBox="1"/>
          <p:nvPr/>
        </p:nvSpPr>
        <p:spPr>
          <a:xfrm>
            <a:off x="5093701" y="2031615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F9D361B-9C95-4B9F-835C-B65054AFE57B}"/>
              </a:ext>
            </a:extLst>
          </p:cNvPr>
          <p:cNvSpPr txBox="1"/>
          <p:nvPr/>
        </p:nvSpPr>
        <p:spPr>
          <a:xfrm>
            <a:off x="5593326" y="2040606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4</a:t>
            </a:r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4BBC66-A886-4958-8AD5-A08737004F80}"/>
              </a:ext>
            </a:extLst>
          </p:cNvPr>
          <p:cNvSpPr txBox="1"/>
          <p:nvPr/>
        </p:nvSpPr>
        <p:spPr>
          <a:xfrm>
            <a:off x="6576370" y="2062965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6</a:t>
            </a:r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CB3134C-AD7B-4C68-8D02-5C1A563F82E9}"/>
              </a:ext>
            </a:extLst>
          </p:cNvPr>
          <p:cNvSpPr/>
          <p:nvPr/>
        </p:nvSpPr>
        <p:spPr>
          <a:xfrm>
            <a:off x="4569510" y="2401368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1FD3C9-D2AA-4826-BAA3-6D7A48FAF9A3}"/>
              </a:ext>
            </a:extLst>
          </p:cNvPr>
          <p:cNvSpPr txBox="1"/>
          <p:nvPr/>
        </p:nvSpPr>
        <p:spPr>
          <a:xfrm>
            <a:off x="4596375" y="202832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1ADD8E8-FD93-41D1-9AF0-678DEE3DCC23}"/>
              </a:ext>
            </a:extLst>
          </p:cNvPr>
          <p:cNvSpPr/>
          <p:nvPr/>
        </p:nvSpPr>
        <p:spPr>
          <a:xfrm>
            <a:off x="6034801" y="2405385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181E81D-DEFC-47C7-B1B2-CDDACF23335C}"/>
              </a:ext>
            </a:extLst>
          </p:cNvPr>
          <p:cNvSpPr txBox="1"/>
          <p:nvPr/>
        </p:nvSpPr>
        <p:spPr>
          <a:xfrm>
            <a:off x="6092539" y="203807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5</a:t>
            </a:r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CE32585-42BD-4F20-B234-592D776AC82D}"/>
              </a:ext>
            </a:extLst>
          </p:cNvPr>
          <p:cNvSpPr txBox="1"/>
          <p:nvPr/>
        </p:nvSpPr>
        <p:spPr>
          <a:xfrm>
            <a:off x="4159847" y="2857583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1</a:t>
            </a:r>
            <a:endParaRPr lang="en-US" i="1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012C94A-703D-49AC-B8FD-7CF474621DBF}"/>
              </a:ext>
            </a:extLst>
          </p:cNvPr>
          <p:cNvSpPr txBox="1"/>
          <p:nvPr/>
        </p:nvSpPr>
        <p:spPr>
          <a:xfrm>
            <a:off x="5639569" y="287258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1</a:t>
            </a:r>
            <a:endParaRPr lang="en-US" i="1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513A45C-AAA2-4238-B673-863B9204032E}"/>
              </a:ext>
            </a:extLst>
          </p:cNvPr>
          <p:cNvSpPr txBox="1"/>
          <p:nvPr/>
        </p:nvSpPr>
        <p:spPr>
          <a:xfrm>
            <a:off x="4655095" y="286567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2</a:t>
            </a:r>
            <a:endParaRPr lang="en-US" i="1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8E7FD9F-F25B-47C6-8326-66CD60307421}"/>
              </a:ext>
            </a:extLst>
          </p:cNvPr>
          <p:cNvSpPr txBox="1"/>
          <p:nvPr/>
        </p:nvSpPr>
        <p:spPr>
          <a:xfrm>
            <a:off x="6135819" y="2864125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2</a:t>
            </a:r>
            <a:endParaRPr lang="en-US" i="1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9FE2458-9F42-448E-8589-5D07916C7FFA}"/>
              </a:ext>
            </a:extLst>
          </p:cNvPr>
          <p:cNvSpPr txBox="1"/>
          <p:nvPr/>
        </p:nvSpPr>
        <p:spPr>
          <a:xfrm>
            <a:off x="5154353" y="2872351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3</a:t>
            </a:r>
            <a:endParaRPr lang="en-US" i="1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46DFD5F-F474-4AAB-8699-4B3F6FA09FDB}"/>
              </a:ext>
            </a:extLst>
          </p:cNvPr>
          <p:cNvSpPr txBox="1"/>
          <p:nvPr/>
        </p:nvSpPr>
        <p:spPr>
          <a:xfrm>
            <a:off x="6598010" y="286567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3</a:t>
            </a:r>
            <a:endParaRPr lang="en-US" i="1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05AD0870-701C-4101-91CC-9882BB489CD7}"/>
              </a:ext>
            </a:extLst>
          </p:cNvPr>
          <p:cNvSpPr/>
          <p:nvPr/>
        </p:nvSpPr>
        <p:spPr>
          <a:xfrm>
            <a:off x="947957" y="3785667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D53435A-091A-41CD-9D27-D6B6FFEFF12C}"/>
              </a:ext>
            </a:extLst>
          </p:cNvPr>
          <p:cNvSpPr/>
          <p:nvPr/>
        </p:nvSpPr>
        <p:spPr>
          <a:xfrm>
            <a:off x="1937075" y="3786892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068657C-BF2B-47C3-8E65-0DED70F28210}"/>
              </a:ext>
            </a:extLst>
          </p:cNvPr>
          <p:cNvSpPr/>
          <p:nvPr/>
        </p:nvSpPr>
        <p:spPr>
          <a:xfrm>
            <a:off x="2427679" y="3789977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5FB23AA-7644-456E-9CCD-4C58BDFB2B3F}"/>
              </a:ext>
            </a:extLst>
          </p:cNvPr>
          <p:cNvSpPr/>
          <p:nvPr/>
        </p:nvSpPr>
        <p:spPr>
          <a:xfrm>
            <a:off x="3396413" y="3785136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D1ACCA8-5FD3-48FA-B21B-32D94DC64C26}"/>
              </a:ext>
            </a:extLst>
          </p:cNvPr>
          <p:cNvSpPr/>
          <p:nvPr/>
        </p:nvSpPr>
        <p:spPr>
          <a:xfrm>
            <a:off x="1443205" y="3785960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420723A-618E-489D-848B-6ADC272D6F89}"/>
              </a:ext>
            </a:extLst>
          </p:cNvPr>
          <p:cNvSpPr/>
          <p:nvPr/>
        </p:nvSpPr>
        <p:spPr>
          <a:xfrm>
            <a:off x="2908496" y="3789977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3EBD1BB-CE15-4373-A3E5-AC54F8CB7846}"/>
                  </a:ext>
                </a:extLst>
              </p:cNvPr>
              <p:cNvSpPr/>
              <p:nvPr/>
            </p:nvSpPr>
            <p:spPr>
              <a:xfrm>
                <a:off x="262137" y="3109685"/>
                <a:ext cx="6150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3EBD1BB-CE15-4373-A3E5-AC54F8CB78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37" y="3109685"/>
                <a:ext cx="615040" cy="461665"/>
              </a:xfrm>
              <a:prstGeom prst="rect">
                <a:avLst/>
              </a:prstGeom>
              <a:blipFill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" name="TextBox 162">
            <a:extLst>
              <a:ext uri="{FF2B5EF4-FFF2-40B4-BE49-F238E27FC236}">
                <a16:creationId xmlns:a16="http://schemas.microsoft.com/office/drawing/2014/main" id="{8AD841A7-245D-4865-8688-5D08E995476E}"/>
              </a:ext>
            </a:extLst>
          </p:cNvPr>
          <p:cNvSpPr txBox="1"/>
          <p:nvPr/>
        </p:nvSpPr>
        <p:spPr>
          <a:xfrm>
            <a:off x="1002189" y="3311054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BED43A8-9CD9-4F27-BF7A-FA29C7FCA745}"/>
              </a:ext>
            </a:extLst>
          </p:cNvPr>
          <p:cNvSpPr txBox="1"/>
          <p:nvPr/>
        </p:nvSpPr>
        <p:spPr>
          <a:xfrm>
            <a:off x="1985523" y="3309168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77D2C23C-FE15-4FA7-82CF-501EDEC50B6A}"/>
              </a:ext>
            </a:extLst>
          </p:cNvPr>
          <p:cNvSpPr txBox="1"/>
          <p:nvPr/>
        </p:nvSpPr>
        <p:spPr>
          <a:xfrm>
            <a:off x="2485148" y="3318159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4</a:t>
            </a:r>
            <a:endParaRPr lang="en-US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786EF46-611A-4EF8-B872-E10AD89B0C0F}"/>
              </a:ext>
            </a:extLst>
          </p:cNvPr>
          <p:cNvSpPr txBox="1"/>
          <p:nvPr/>
        </p:nvSpPr>
        <p:spPr>
          <a:xfrm>
            <a:off x="3468192" y="3340518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6</a:t>
            </a:r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9DA7647-4612-422E-9C68-3646E0BE95CC}"/>
              </a:ext>
            </a:extLst>
          </p:cNvPr>
          <p:cNvSpPr txBox="1"/>
          <p:nvPr/>
        </p:nvSpPr>
        <p:spPr>
          <a:xfrm>
            <a:off x="1488197" y="3305874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1D878F4-B603-42AE-94E2-596E5CAF24DB}"/>
              </a:ext>
            </a:extLst>
          </p:cNvPr>
          <p:cNvSpPr txBox="1"/>
          <p:nvPr/>
        </p:nvSpPr>
        <p:spPr>
          <a:xfrm>
            <a:off x="2984361" y="3315624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5</a:t>
            </a:r>
            <a:endParaRPr lang="en-US"/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8A169C2C-B614-4F42-832A-100E6081E00D}"/>
              </a:ext>
            </a:extLst>
          </p:cNvPr>
          <p:cNvSpPr txBox="1"/>
          <p:nvPr/>
        </p:nvSpPr>
        <p:spPr>
          <a:xfrm>
            <a:off x="1716770" y="4995154"/>
            <a:ext cx="2535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Adversary Infers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69537C-9D52-40B6-97A2-99FC31B8D00B}"/>
                  </a:ext>
                </a:extLst>
              </p:cNvPr>
              <p:cNvSpPr txBox="1"/>
              <p:nvPr/>
            </p:nvSpPr>
            <p:spPr>
              <a:xfrm>
                <a:off x="1988577" y="5568122"/>
                <a:ext cx="19045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={1, 2, 3}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69537C-9D52-40B6-97A2-99FC31B8D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77" y="5568122"/>
                <a:ext cx="1904560" cy="461665"/>
              </a:xfrm>
              <a:prstGeom prst="rect">
                <a:avLst/>
              </a:prstGeom>
              <a:blipFill>
                <a:blip r:embed="rId4"/>
                <a:stretch>
                  <a:fillRect r="-31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Graphic 21" descr="Sad face with no fill">
            <a:extLst>
              <a:ext uri="{FF2B5EF4-FFF2-40B4-BE49-F238E27FC236}">
                <a16:creationId xmlns:a16="http://schemas.microsoft.com/office/drawing/2014/main" id="{C8719D43-9C2B-4EBF-ADC4-67227761B1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0096" y="5187922"/>
            <a:ext cx="914400" cy="914400"/>
          </a:xfrm>
          <a:prstGeom prst="rect">
            <a:avLst/>
          </a:prstGeom>
        </p:spPr>
      </p:pic>
      <p:sp>
        <p:nvSpPr>
          <p:cNvPr id="238" name="Rectangle 237">
            <a:extLst>
              <a:ext uri="{FF2B5EF4-FFF2-40B4-BE49-F238E27FC236}">
                <a16:creationId xmlns:a16="http://schemas.microsoft.com/office/drawing/2014/main" id="{7DFA064C-763E-4D79-9D3C-BA4D1195CD60}"/>
              </a:ext>
            </a:extLst>
          </p:cNvPr>
          <p:cNvSpPr/>
          <p:nvPr/>
        </p:nvSpPr>
        <p:spPr>
          <a:xfrm>
            <a:off x="8055896" y="3785667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A773502E-7782-4B64-BBC9-BADCC2E49691}"/>
              </a:ext>
            </a:extLst>
          </p:cNvPr>
          <p:cNvSpPr/>
          <p:nvPr/>
        </p:nvSpPr>
        <p:spPr>
          <a:xfrm>
            <a:off x="9045014" y="3786892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BEC26D4F-1EED-4A9F-AF50-E7182F1560C2}"/>
              </a:ext>
            </a:extLst>
          </p:cNvPr>
          <p:cNvSpPr/>
          <p:nvPr/>
        </p:nvSpPr>
        <p:spPr>
          <a:xfrm>
            <a:off x="9535618" y="3789977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28D00206-BA69-40BF-8F47-C5E4C6E27C0E}"/>
              </a:ext>
            </a:extLst>
          </p:cNvPr>
          <p:cNvSpPr/>
          <p:nvPr/>
        </p:nvSpPr>
        <p:spPr>
          <a:xfrm>
            <a:off x="10504352" y="3785136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178005A3-70BF-47CF-A00E-9F79204E7569}"/>
              </a:ext>
            </a:extLst>
          </p:cNvPr>
          <p:cNvSpPr/>
          <p:nvPr/>
        </p:nvSpPr>
        <p:spPr>
          <a:xfrm>
            <a:off x="8551144" y="3785960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9220A025-6C31-4EB0-95B1-FB85E337F5E9}"/>
              </a:ext>
            </a:extLst>
          </p:cNvPr>
          <p:cNvSpPr/>
          <p:nvPr/>
        </p:nvSpPr>
        <p:spPr>
          <a:xfrm>
            <a:off x="10016435" y="3789977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A3CCD578-26E8-4A45-ACA5-2B0A708833ED}"/>
                  </a:ext>
                </a:extLst>
              </p:cNvPr>
              <p:cNvSpPr/>
              <p:nvPr/>
            </p:nvSpPr>
            <p:spPr>
              <a:xfrm>
                <a:off x="7411670" y="3088722"/>
                <a:ext cx="6079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A3CCD578-26E8-4A45-ACA5-2B0A708833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670" y="3088722"/>
                <a:ext cx="607922" cy="461665"/>
              </a:xfrm>
              <a:prstGeom prst="rect">
                <a:avLst/>
              </a:prstGeom>
              <a:blipFill>
                <a:blip r:embed="rId11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" name="TextBox 244">
            <a:extLst>
              <a:ext uri="{FF2B5EF4-FFF2-40B4-BE49-F238E27FC236}">
                <a16:creationId xmlns:a16="http://schemas.microsoft.com/office/drawing/2014/main" id="{4EAC08F6-DC09-419A-994A-22783821E683}"/>
              </a:ext>
            </a:extLst>
          </p:cNvPr>
          <p:cNvSpPr txBox="1"/>
          <p:nvPr/>
        </p:nvSpPr>
        <p:spPr>
          <a:xfrm>
            <a:off x="8151722" y="329009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AE804145-A67D-4496-8211-7F341EEFC12B}"/>
              </a:ext>
            </a:extLst>
          </p:cNvPr>
          <p:cNvSpPr txBox="1"/>
          <p:nvPr/>
        </p:nvSpPr>
        <p:spPr>
          <a:xfrm>
            <a:off x="9135056" y="3288205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A1732171-2722-4A91-A3C8-356EE5497403}"/>
              </a:ext>
            </a:extLst>
          </p:cNvPr>
          <p:cNvSpPr txBox="1"/>
          <p:nvPr/>
        </p:nvSpPr>
        <p:spPr>
          <a:xfrm>
            <a:off x="9634681" y="3297196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4</a:t>
            </a:r>
            <a:endParaRPr lang="en-US"/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BF21EE23-7BC3-48BE-A767-24BA70963E9A}"/>
              </a:ext>
            </a:extLst>
          </p:cNvPr>
          <p:cNvSpPr txBox="1"/>
          <p:nvPr/>
        </p:nvSpPr>
        <p:spPr>
          <a:xfrm>
            <a:off x="10617725" y="3319555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6</a:t>
            </a:r>
            <a:endParaRPr lang="en-US"/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0817BEE4-D82A-46C8-A906-AEB873841EEA}"/>
              </a:ext>
            </a:extLst>
          </p:cNvPr>
          <p:cNvSpPr txBox="1"/>
          <p:nvPr/>
        </p:nvSpPr>
        <p:spPr>
          <a:xfrm>
            <a:off x="8637730" y="328491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605B25D7-78DA-413D-99F3-CD1089577F06}"/>
              </a:ext>
            </a:extLst>
          </p:cNvPr>
          <p:cNvSpPr txBox="1"/>
          <p:nvPr/>
        </p:nvSpPr>
        <p:spPr>
          <a:xfrm>
            <a:off x="10133894" y="329466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5</a:t>
            </a:r>
            <a:endParaRPr lang="en-US"/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E6E867EC-BD7B-443A-BDAA-818B49461E45}"/>
              </a:ext>
            </a:extLst>
          </p:cNvPr>
          <p:cNvSpPr txBox="1"/>
          <p:nvPr/>
        </p:nvSpPr>
        <p:spPr>
          <a:xfrm>
            <a:off x="8680289" y="4978749"/>
            <a:ext cx="2535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Adversary Infers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7E7DFD5F-10E7-4A36-9C5B-CE52EE327472}"/>
                  </a:ext>
                </a:extLst>
              </p:cNvPr>
              <p:cNvSpPr txBox="1"/>
              <p:nvPr/>
            </p:nvSpPr>
            <p:spPr>
              <a:xfrm>
                <a:off x="8952096" y="5551717"/>
                <a:ext cx="19045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={1, 2, 3}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7E7DFD5F-10E7-4A36-9C5B-CE52EE327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096" y="5551717"/>
                <a:ext cx="1904560" cy="461665"/>
              </a:xfrm>
              <a:prstGeom prst="rect">
                <a:avLst/>
              </a:prstGeom>
              <a:blipFill>
                <a:blip r:embed="rId8"/>
                <a:stretch>
                  <a:fillRect r="-321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2" name="Graphic 261" descr="Sad face with no fill">
            <a:extLst>
              <a:ext uri="{FF2B5EF4-FFF2-40B4-BE49-F238E27FC236}">
                <a16:creationId xmlns:a16="http://schemas.microsoft.com/office/drawing/2014/main" id="{98B785DA-647F-40D2-906A-D3E42E2D7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73615" y="5171517"/>
            <a:ext cx="914400" cy="914400"/>
          </a:xfrm>
          <a:prstGeom prst="rect">
            <a:avLst/>
          </a:prstGeom>
        </p:spPr>
      </p:pic>
      <p:sp>
        <p:nvSpPr>
          <p:cNvPr id="263" name="TextBox 262">
            <a:extLst>
              <a:ext uri="{FF2B5EF4-FFF2-40B4-BE49-F238E27FC236}">
                <a16:creationId xmlns:a16="http://schemas.microsoft.com/office/drawing/2014/main" id="{E6182639-8608-4D28-86F2-7FB988C12F25}"/>
              </a:ext>
            </a:extLst>
          </p:cNvPr>
          <p:cNvSpPr txBox="1"/>
          <p:nvPr/>
        </p:nvSpPr>
        <p:spPr>
          <a:xfrm>
            <a:off x="1344463" y="4340571"/>
            <a:ext cx="1954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Base view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797AEB0-AB00-4AFF-B3DE-8167C95544E7}"/>
                  </a:ext>
                </a:extLst>
              </p:cNvPr>
              <p:cNvSpPr txBox="1"/>
              <p:nvPr/>
            </p:nvSpPr>
            <p:spPr>
              <a:xfrm>
                <a:off x="4506918" y="1668739"/>
                <a:ext cx="602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B797AEB0-AB00-4AFF-B3DE-8167C95544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6918" y="1668739"/>
                <a:ext cx="60251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03A4D45-D741-44F9-9654-0B053C602C28}"/>
                  </a:ext>
                </a:extLst>
              </p:cNvPr>
              <p:cNvSpPr txBox="1"/>
              <p:nvPr/>
            </p:nvSpPr>
            <p:spPr>
              <a:xfrm>
                <a:off x="5920206" y="1668903"/>
                <a:ext cx="60251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dirty="0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603A4D45-D741-44F9-9654-0B053C602C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0206" y="1668903"/>
                <a:ext cx="602512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A96660F-3FE8-46F8-939B-00136E188902}"/>
                  </a:ext>
                </a:extLst>
              </p:cNvPr>
              <p:cNvSpPr txBox="1"/>
              <p:nvPr/>
            </p:nvSpPr>
            <p:spPr>
              <a:xfrm>
                <a:off x="7550797" y="2413711"/>
                <a:ext cx="2534861" cy="36933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∀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𝐷𝑜𝑚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={1, 2, 3}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8A96660F-3FE8-46F8-939B-00136E1889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0797" y="2413711"/>
                <a:ext cx="2534861" cy="369332"/>
              </a:xfrm>
              <a:prstGeom prst="rect">
                <a:avLst/>
              </a:prstGeom>
              <a:blipFill>
                <a:blip r:embed="rId12"/>
                <a:stretch>
                  <a:fillRect b="-14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0503EE-E730-40F5-8F70-C1CB7710206A}"/>
              </a:ext>
            </a:extLst>
          </p:cNvPr>
          <p:cNvCxnSpPr>
            <a:cxnSpLocks/>
          </p:cNvCxnSpPr>
          <p:nvPr/>
        </p:nvCxnSpPr>
        <p:spPr>
          <a:xfrm>
            <a:off x="5550615" y="1771228"/>
            <a:ext cx="0" cy="16916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tangle 67">
            <a:extLst>
              <a:ext uri="{FF2B5EF4-FFF2-40B4-BE49-F238E27FC236}">
                <a16:creationId xmlns:a16="http://schemas.microsoft.com/office/drawing/2014/main" id="{21D80274-2B76-4252-84A3-CD7B70176610}"/>
              </a:ext>
            </a:extLst>
          </p:cNvPr>
          <p:cNvSpPr/>
          <p:nvPr/>
        </p:nvSpPr>
        <p:spPr>
          <a:xfrm>
            <a:off x="6552620" y="2494957"/>
            <a:ext cx="417902" cy="3691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2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/>
      <p:bldP spid="163" grpId="0"/>
      <p:bldP spid="164" grpId="0"/>
      <p:bldP spid="165" grpId="0"/>
      <p:bldP spid="166" grpId="0"/>
      <p:bldP spid="167" grpId="0"/>
      <p:bldP spid="168" grpId="0"/>
      <p:bldP spid="236" grpId="0"/>
      <p:bldP spid="11" grpId="0"/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/>
      <p:bldP spid="245" grpId="0"/>
      <p:bldP spid="246" grpId="0"/>
      <p:bldP spid="247" grpId="0"/>
      <p:bldP spid="248" grpId="0"/>
      <p:bldP spid="249" grpId="0"/>
      <p:bldP spid="250" grpId="0"/>
      <p:bldP spid="260" grpId="0"/>
      <p:bldP spid="261" grpId="0"/>
      <p:bldP spid="263" grpId="0"/>
      <p:bldP spid="6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2DFAC-ED4E-4321-B119-12D53255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Leakage Attack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77939B-98FB-44D4-9983-2CA88845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13</a:t>
            </a:fld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4513F6-E271-442E-B305-E7C4FE217F4F}"/>
              </a:ext>
            </a:extLst>
          </p:cNvPr>
          <p:cNvSpPr/>
          <p:nvPr/>
        </p:nvSpPr>
        <p:spPr>
          <a:xfrm>
            <a:off x="4074262" y="2401075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9886CE4-34DD-411D-AB15-39BBDF1216D9}"/>
              </a:ext>
            </a:extLst>
          </p:cNvPr>
          <p:cNvSpPr/>
          <p:nvPr/>
        </p:nvSpPr>
        <p:spPr>
          <a:xfrm>
            <a:off x="5063380" y="2402300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34DA98-A923-4364-BEE8-5EFCCB3AF2C9}"/>
              </a:ext>
            </a:extLst>
          </p:cNvPr>
          <p:cNvSpPr/>
          <p:nvPr/>
        </p:nvSpPr>
        <p:spPr>
          <a:xfrm>
            <a:off x="5553984" y="2405385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4EDCCE-B3CB-405A-BD56-33018CF88802}"/>
              </a:ext>
            </a:extLst>
          </p:cNvPr>
          <p:cNvSpPr/>
          <p:nvPr/>
        </p:nvSpPr>
        <p:spPr>
          <a:xfrm>
            <a:off x="6522718" y="2400544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EAB2B16-D153-441F-9877-49E6E80ED767}"/>
              </a:ext>
            </a:extLst>
          </p:cNvPr>
          <p:cNvSpPr txBox="1"/>
          <p:nvPr/>
        </p:nvSpPr>
        <p:spPr>
          <a:xfrm>
            <a:off x="4110367" y="203350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EA63EC6-B9AE-4283-BF73-EB0EAAAB932E}"/>
              </a:ext>
            </a:extLst>
          </p:cNvPr>
          <p:cNvSpPr txBox="1"/>
          <p:nvPr/>
        </p:nvSpPr>
        <p:spPr>
          <a:xfrm>
            <a:off x="5093701" y="2031615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F9D361B-9C95-4B9F-835C-B65054AFE57B}"/>
              </a:ext>
            </a:extLst>
          </p:cNvPr>
          <p:cNvSpPr txBox="1"/>
          <p:nvPr/>
        </p:nvSpPr>
        <p:spPr>
          <a:xfrm>
            <a:off x="5593326" y="2040606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4</a:t>
            </a:r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4BBC66-A886-4958-8AD5-A08737004F80}"/>
              </a:ext>
            </a:extLst>
          </p:cNvPr>
          <p:cNvSpPr txBox="1"/>
          <p:nvPr/>
        </p:nvSpPr>
        <p:spPr>
          <a:xfrm>
            <a:off x="6576370" y="2062965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6</a:t>
            </a:r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CB3134C-AD7B-4C68-8D02-5C1A563F82E9}"/>
              </a:ext>
            </a:extLst>
          </p:cNvPr>
          <p:cNvSpPr/>
          <p:nvPr/>
        </p:nvSpPr>
        <p:spPr>
          <a:xfrm>
            <a:off x="4569510" y="2401368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1FD3C9-D2AA-4826-BAA3-6D7A48FAF9A3}"/>
              </a:ext>
            </a:extLst>
          </p:cNvPr>
          <p:cNvSpPr txBox="1"/>
          <p:nvPr/>
        </p:nvSpPr>
        <p:spPr>
          <a:xfrm>
            <a:off x="4596375" y="202832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1ADD8E8-FD93-41D1-9AF0-678DEE3DCC23}"/>
              </a:ext>
            </a:extLst>
          </p:cNvPr>
          <p:cNvSpPr/>
          <p:nvPr/>
        </p:nvSpPr>
        <p:spPr>
          <a:xfrm>
            <a:off x="6034801" y="2405385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181E81D-DEFC-47C7-B1B2-CDDACF23335C}"/>
              </a:ext>
            </a:extLst>
          </p:cNvPr>
          <p:cNvSpPr txBox="1"/>
          <p:nvPr/>
        </p:nvSpPr>
        <p:spPr>
          <a:xfrm>
            <a:off x="6092539" y="203807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5</a:t>
            </a:r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CE32585-42BD-4F20-B234-592D776AC82D}"/>
              </a:ext>
            </a:extLst>
          </p:cNvPr>
          <p:cNvSpPr txBox="1"/>
          <p:nvPr/>
        </p:nvSpPr>
        <p:spPr>
          <a:xfrm>
            <a:off x="4159847" y="2857583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1</a:t>
            </a:r>
            <a:endParaRPr lang="en-US" i="1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012C94A-703D-49AC-B8FD-7CF474621DBF}"/>
              </a:ext>
            </a:extLst>
          </p:cNvPr>
          <p:cNvSpPr txBox="1"/>
          <p:nvPr/>
        </p:nvSpPr>
        <p:spPr>
          <a:xfrm>
            <a:off x="5639569" y="287258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1</a:t>
            </a:r>
            <a:endParaRPr lang="en-US" i="1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513A45C-AAA2-4238-B673-863B9204032E}"/>
              </a:ext>
            </a:extLst>
          </p:cNvPr>
          <p:cNvSpPr txBox="1"/>
          <p:nvPr/>
        </p:nvSpPr>
        <p:spPr>
          <a:xfrm>
            <a:off x="4655095" y="286567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2</a:t>
            </a:r>
            <a:endParaRPr lang="en-US" i="1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8E7FD9F-F25B-47C6-8326-66CD60307421}"/>
              </a:ext>
            </a:extLst>
          </p:cNvPr>
          <p:cNvSpPr txBox="1"/>
          <p:nvPr/>
        </p:nvSpPr>
        <p:spPr>
          <a:xfrm>
            <a:off x="6135819" y="2864125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2</a:t>
            </a:r>
            <a:endParaRPr lang="en-US" i="1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9FE2458-9F42-448E-8589-5D07916C7FFA}"/>
              </a:ext>
            </a:extLst>
          </p:cNvPr>
          <p:cNvSpPr txBox="1"/>
          <p:nvPr/>
        </p:nvSpPr>
        <p:spPr>
          <a:xfrm>
            <a:off x="5154353" y="2872351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3</a:t>
            </a:r>
            <a:endParaRPr lang="en-US" i="1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46DFD5F-F474-4AAB-8699-4B3F6FA09FDB}"/>
              </a:ext>
            </a:extLst>
          </p:cNvPr>
          <p:cNvSpPr txBox="1"/>
          <p:nvPr/>
        </p:nvSpPr>
        <p:spPr>
          <a:xfrm>
            <a:off x="6598010" y="286567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3</a:t>
            </a:r>
            <a:endParaRPr lang="en-US" i="1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05AD0870-701C-4101-91CC-9882BB489CD7}"/>
              </a:ext>
            </a:extLst>
          </p:cNvPr>
          <p:cNvSpPr/>
          <p:nvPr/>
        </p:nvSpPr>
        <p:spPr>
          <a:xfrm>
            <a:off x="947957" y="3785667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D53435A-091A-41CD-9D27-D6B6FFEFF12C}"/>
              </a:ext>
            </a:extLst>
          </p:cNvPr>
          <p:cNvSpPr/>
          <p:nvPr/>
        </p:nvSpPr>
        <p:spPr>
          <a:xfrm>
            <a:off x="1937075" y="3786892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068657C-BF2B-47C3-8E65-0DED70F28210}"/>
              </a:ext>
            </a:extLst>
          </p:cNvPr>
          <p:cNvSpPr/>
          <p:nvPr/>
        </p:nvSpPr>
        <p:spPr>
          <a:xfrm>
            <a:off x="2427679" y="3789977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5FB23AA-7644-456E-9CCD-4C58BDFB2B3F}"/>
              </a:ext>
            </a:extLst>
          </p:cNvPr>
          <p:cNvSpPr/>
          <p:nvPr/>
        </p:nvSpPr>
        <p:spPr>
          <a:xfrm>
            <a:off x="3396413" y="3785136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D1ACCA8-5FD3-48FA-B21B-32D94DC64C26}"/>
              </a:ext>
            </a:extLst>
          </p:cNvPr>
          <p:cNvSpPr/>
          <p:nvPr/>
        </p:nvSpPr>
        <p:spPr>
          <a:xfrm>
            <a:off x="1443205" y="3785960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420723A-618E-489D-848B-6ADC272D6F89}"/>
              </a:ext>
            </a:extLst>
          </p:cNvPr>
          <p:cNvSpPr/>
          <p:nvPr/>
        </p:nvSpPr>
        <p:spPr>
          <a:xfrm>
            <a:off x="2908496" y="3789977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3EBD1BB-CE15-4373-A3E5-AC54F8CB7846}"/>
                  </a:ext>
                </a:extLst>
              </p:cNvPr>
              <p:cNvSpPr/>
              <p:nvPr/>
            </p:nvSpPr>
            <p:spPr>
              <a:xfrm>
                <a:off x="262137" y="3109685"/>
                <a:ext cx="6150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3EBD1BB-CE15-4373-A3E5-AC54F8CB78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37" y="3109685"/>
                <a:ext cx="615040" cy="461665"/>
              </a:xfrm>
              <a:prstGeom prst="rect">
                <a:avLst/>
              </a:prstGeom>
              <a:blipFill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" name="TextBox 162">
            <a:extLst>
              <a:ext uri="{FF2B5EF4-FFF2-40B4-BE49-F238E27FC236}">
                <a16:creationId xmlns:a16="http://schemas.microsoft.com/office/drawing/2014/main" id="{8AD841A7-245D-4865-8688-5D08E995476E}"/>
              </a:ext>
            </a:extLst>
          </p:cNvPr>
          <p:cNvSpPr txBox="1"/>
          <p:nvPr/>
        </p:nvSpPr>
        <p:spPr>
          <a:xfrm>
            <a:off x="1002189" y="3311054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BED43A8-9CD9-4F27-BF7A-FA29C7FCA745}"/>
              </a:ext>
            </a:extLst>
          </p:cNvPr>
          <p:cNvSpPr txBox="1"/>
          <p:nvPr/>
        </p:nvSpPr>
        <p:spPr>
          <a:xfrm>
            <a:off x="1985523" y="3309168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77D2C23C-FE15-4FA7-82CF-501EDEC50B6A}"/>
              </a:ext>
            </a:extLst>
          </p:cNvPr>
          <p:cNvSpPr txBox="1"/>
          <p:nvPr/>
        </p:nvSpPr>
        <p:spPr>
          <a:xfrm>
            <a:off x="2485148" y="3318159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4</a:t>
            </a:r>
            <a:endParaRPr lang="en-US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786EF46-611A-4EF8-B872-E10AD89B0C0F}"/>
              </a:ext>
            </a:extLst>
          </p:cNvPr>
          <p:cNvSpPr txBox="1"/>
          <p:nvPr/>
        </p:nvSpPr>
        <p:spPr>
          <a:xfrm>
            <a:off x="3468192" y="3340518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6</a:t>
            </a:r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9DA7647-4612-422E-9C68-3646E0BE95CC}"/>
              </a:ext>
            </a:extLst>
          </p:cNvPr>
          <p:cNvSpPr txBox="1"/>
          <p:nvPr/>
        </p:nvSpPr>
        <p:spPr>
          <a:xfrm>
            <a:off x="1488197" y="3305874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1D878F4-B603-42AE-94E2-596E5CAF24DB}"/>
              </a:ext>
            </a:extLst>
          </p:cNvPr>
          <p:cNvSpPr txBox="1"/>
          <p:nvPr/>
        </p:nvSpPr>
        <p:spPr>
          <a:xfrm>
            <a:off x="2984361" y="3315624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5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96AE78A0-6787-42F2-98F0-294C4BD19E54}"/>
                  </a:ext>
                </a:extLst>
              </p:cNvPr>
              <p:cNvSpPr txBox="1"/>
              <p:nvPr/>
            </p:nvSpPr>
            <p:spPr>
              <a:xfrm>
                <a:off x="4021180" y="4210713"/>
                <a:ext cx="355449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:¬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96AE78A0-6787-42F2-98F0-294C4BD19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180" y="4210713"/>
                <a:ext cx="3554494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6" name="TextBox 235">
            <a:extLst>
              <a:ext uri="{FF2B5EF4-FFF2-40B4-BE49-F238E27FC236}">
                <a16:creationId xmlns:a16="http://schemas.microsoft.com/office/drawing/2014/main" id="{8A169C2C-B614-4F42-832A-100E6081E00D}"/>
              </a:ext>
            </a:extLst>
          </p:cNvPr>
          <p:cNvSpPr txBox="1"/>
          <p:nvPr/>
        </p:nvSpPr>
        <p:spPr>
          <a:xfrm>
            <a:off x="1716770" y="4995154"/>
            <a:ext cx="2535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Adversary Infers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69537C-9D52-40B6-97A2-99FC31B8D00B}"/>
                  </a:ext>
                </a:extLst>
              </p:cNvPr>
              <p:cNvSpPr txBox="1"/>
              <p:nvPr/>
            </p:nvSpPr>
            <p:spPr>
              <a:xfrm>
                <a:off x="1988577" y="5568122"/>
                <a:ext cx="19045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={1, 2, 3}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69537C-9D52-40B6-97A2-99FC31B8D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77" y="5568122"/>
                <a:ext cx="1904560" cy="461665"/>
              </a:xfrm>
              <a:prstGeom prst="rect">
                <a:avLst/>
              </a:prstGeom>
              <a:blipFill>
                <a:blip r:embed="rId5"/>
                <a:stretch>
                  <a:fillRect r="-31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Graphic 21" descr="Sad face with no fill">
            <a:extLst>
              <a:ext uri="{FF2B5EF4-FFF2-40B4-BE49-F238E27FC236}">
                <a16:creationId xmlns:a16="http://schemas.microsoft.com/office/drawing/2014/main" id="{C8719D43-9C2B-4EBF-ADC4-67227761B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0096" y="5187922"/>
            <a:ext cx="914400" cy="914400"/>
          </a:xfrm>
          <a:prstGeom prst="rect">
            <a:avLst/>
          </a:prstGeom>
        </p:spPr>
      </p:pic>
      <p:sp>
        <p:nvSpPr>
          <p:cNvPr id="238" name="Rectangle 237">
            <a:extLst>
              <a:ext uri="{FF2B5EF4-FFF2-40B4-BE49-F238E27FC236}">
                <a16:creationId xmlns:a16="http://schemas.microsoft.com/office/drawing/2014/main" id="{7DFA064C-763E-4D79-9D3C-BA4D1195CD60}"/>
              </a:ext>
            </a:extLst>
          </p:cNvPr>
          <p:cNvSpPr/>
          <p:nvPr/>
        </p:nvSpPr>
        <p:spPr>
          <a:xfrm>
            <a:off x="8055896" y="3785667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39" name="Rectangle 238">
            <a:extLst>
              <a:ext uri="{FF2B5EF4-FFF2-40B4-BE49-F238E27FC236}">
                <a16:creationId xmlns:a16="http://schemas.microsoft.com/office/drawing/2014/main" id="{A773502E-7782-4B64-BBC9-BADCC2E49691}"/>
              </a:ext>
            </a:extLst>
          </p:cNvPr>
          <p:cNvSpPr/>
          <p:nvPr/>
        </p:nvSpPr>
        <p:spPr>
          <a:xfrm>
            <a:off x="9045014" y="3786892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40" name="Rectangle 239">
            <a:extLst>
              <a:ext uri="{FF2B5EF4-FFF2-40B4-BE49-F238E27FC236}">
                <a16:creationId xmlns:a16="http://schemas.microsoft.com/office/drawing/2014/main" id="{BEC26D4F-1EED-4A9F-AF50-E7182F1560C2}"/>
              </a:ext>
            </a:extLst>
          </p:cNvPr>
          <p:cNvSpPr/>
          <p:nvPr/>
        </p:nvSpPr>
        <p:spPr>
          <a:xfrm>
            <a:off x="9535618" y="3789977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41" name="Rectangle 240">
            <a:extLst>
              <a:ext uri="{FF2B5EF4-FFF2-40B4-BE49-F238E27FC236}">
                <a16:creationId xmlns:a16="http://schemas.microsoft.com/office/drawing/2014/main" id="{28D00206-BA69-40BF-8F47-C5E4C6E27C0E}"/>
              </a:ext>
            </a:extLst>
          </p:cNvPr>
          <p:cNvSpPr/>
          <p:nvPr/>
        </p:nvSpPr>
        <p:spPr>
          <a:xfrm>
            <a:off x="10504352" y="3785136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178005A3-70BF-47CF-A00E-9F79204E7569}"/>
              </a:ext>
            </a:extLst>
          </p:cNvPr>
          <p:cNvSpPr/>
          <p:nvPr/>
        </p:nvSpPr>
        <p:spPr>
          <a:xfrm>
            <a:off x="8551144" y="3785960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9220A025-6C31-4EB0-95B1-FB85E337F5E9}"/>
              </a:ext>
            </a:extLst>
          </p:cNvPr>
          <p:cNvSpPr/>
          <p:nvPr/>
        </p:nvSpPr>
        <p:spPr>
          <a:xfrm>
            <a:off x="10016435" y="3789977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A3CCD578-26E8-4A45-ACA5-2B0A708833ED}"/>
                  </a:ext>
                </a:extLst>
              </p:cNvPr>
              <p:cNvSpPr/>
              <p:nvPr/>
            </p:nvSpPr>
            <p:spPr>
              <a:xfrm>
                <a:off x="7411670" y="3088722"/>
                <a:ext cx="607922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A3CCD578-26E8-4A45-ACA5-2B0A708833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670" y="3088722"/>
                <a:ext cx="607922" cy="461665"/>
              </a:xfrm>
              <a:prstGeom prst="rect">
                <a:avLst/>
              </a:prstGeom>
              <a:blipFill>
                <a:blip r:embed="rId12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5" name="TextBox 244">
            <a:extLst>
              <a:ext uri="{FF2B5EF4-FFF2-40B4-BE49-F238E27FC236}">
                <a16:creationId xmlns:a16="http://schemas.microsoft.com/office/drawing/2014/main" id="{4EAC08F6-DC09-419A-994A-22783821E683}"/>
              </a:ext>
            </a:extLst>
          </p:cNvPr>
          <p:cNvSpPr txBox="1"/>
          <p:nvPr/>
        </p:nvSpPr>
        <p:spPr>
          <a:xfrm>
            <a:off x="8151722" y="329009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246" name="TextBox 245">
            <a:extLst>
              <a:ext uri="{FF2B5EF4-FFF2-40B4-BE49-F238E27FC236}">
                <a16:creationId xmlns:a16="http://schemas.microsoft.com/office/drawing/2014/main" id="{AE804145-A67D-4496-8211-7F341EEFC12B}"/>
              </a:ext>
            </a:extLst>
          </p:cNvPr>
          <p:cNvSpPr txBox="1"/>
          <p:nvPr/>
        </p:nvSpPr>
        <p:spPr>
          <a:xfrm>
            <a:off x="9135056" y="3288205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A1732171-2722-4A91-A3C8-356EE5497403}"/>
              </a:ext>
            </a:extLst>
          </p:cNvPr>
          <p:cNvSpPr txBox="1"/>
          <p:nvPr/>
        </p:nvSpPr>
        <p:spPr>
          <a:xfrm>
            <a:off x="9634681" y="3297196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4</a:t>
            </a:r>
            <a:endParaRPr lang="en-US"/>
          </a:p>
        </p:txBody>
      </p:sp>
      <p:sp>
        <p:nvSpPr>
          <p:cNvPr id="248" name="TextBox 247">
            <a:extLst>
              <a:ext uri="{FF2B5EF4-FFF2-40B4-BE49-F238E27FC236}">
                <a16:creationId xmlns:a16="http://schemas.microsoft.com/office/drawing/2014/main" id="{BF21EE23-7BC3-48BE-A767-24BA70963E9A}"/>
              </a:ext>
            </a:extLst>
          </p:cNvPr>
          <p:cNvSpPr txBox="1"/>
          <p:nvPr/>
        </p:nvSpPr>
        <p:spPr>
          <a:xfrm>
            <a:off x="10617725" y="3319555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6</a:t>
            </a:r>
            <a:endParaRPr lang="en-US"/>
          </a:p>
        </p:txBody>
      </p:sp>
      <p:sp>
        <p:nvSpPr>
          <p:cNvPr id="249" name="TextBox 248">
            <a:extLst>
              <a:ext uri="{FF2B5EF4-FFF2-40B4-BE49-F238E27FC236}">
                <a16:creationId xmlns:a16="http://schemas.microsoft.com/office/drawing/2014/main" id="{0817BEE4-D82A-46C8-A906-AEB873841EEA}"/>
              </a:ext>
            </a:extLst>
          </p:cNvPr>
          <p:cNvSpPr txBox="1"/>
          <p:nvPr/>
        </p:nvSpPr>
        <p:spPr>
          <a:xfrm>
            <a:off x="8637730" y="328491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250" name="TextBox 249">
            <a:extLst>
              <a:ext uri="{FF2B5EF4-FFF2-40B4-BE49-F238E27FC236}">
                <a16:creationId xmlns:a16="http://schemas.microsoft.com/office/drawing/2014/main" id="{605B25D7-78DA-413D-99F3-CD1089577F06}"/>
              </a:ext>
            </a:extLst>
          </p:cNvPr>
          <p:cNvSpPr txBox="1"/>
          <p:nvPr/>
        </p:nvSpPr>
        <p:spPr>
          <a:xfrm>
            <a:off x="10133894" y="329466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5</a:t>
            </a:r>
            <a:endParaRPr lang="en-US"/>
          </a:p>
        </p:txBody>
      </p:sp>
      <p:sp>
        <p:nvSpPr>
          <p:cNvPr id="260" name="TextBox 259">
            <a:extLst>
              <a:ext uri="{FF2B5EF4-FFF2-40B4-BE49-F238E27FC236}">
                <a16:creationId xmlns:a16="http://schemas.microsoft.com/office/drawing/2014/main" id="{E6E867EC-BD7B-443A-BDAA-818B49461E45}"/>
              </a:ext>
            </a:extLst>
          </p:cNvPr>
          <p:cNvSpPr txBox="1"/>
          <p:nvPr/>
        </p:nvSpPr>
        <p:spPr>
          <a:xfrm>
            <a:off x="8680289" y="4978749"/>
            <a:ext cx="2535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Adversary Infers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7E7DFD5F-10E7-4A36-9C5B-CE52EE327472}"/>
                  </a:ext>
                </a:extLst>
              </p:cNvPr>
              <p:cNvSpPr txBox="1"/>
              <p:nvPr/>
            </p:nvSpPr>
            <p:spPr>
              <a:xfrm>
                <a:off x="8952096" y="5551717"/>
                <a:ext cx="133709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={3}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1" name="TextBox 260">
                <a:extLst>
                  <a:ext uri="{FF2B5EF4-FFF2-40B4-BE49-F238E27FC236}">
                    <a16:creationId xmlns:a16="http://schemas.microsoft.com/office/drawing/2014/main" id="{7E7DFD5F-10E7-4A36-9C5B-CE52EE327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2096" y="5551717"/>
                <a:ext cx="1337097" cy="461665"/>
              </a:xfrm>
              <a:prstGeom prst="rect">
                <a:avLst/>
              </a:prstGeom>
              <a:blipFill>
                <a:blip r:embed="rId9"/>
                <a:stretch>
                  <a:fillRect r="-913"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5" name="Graphic 64" descr="Devil face with no fill">
            <a:extLst>
              <a:ext uri="{FF2B5EF4-FFF2-40B4-BE49-F238E27FC236}">
                <a16:creationId xmlns:a16="http://schemas.microsoft.com/office/drawing/2014/main" id="{3BE41851-B025-4E36-BF5F-DEDF2D4D454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7873062" y="5256764"/>
            <a:ext cx="851605" cy="85160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F6751457-225F-4D6C-A2B6-56B6475B8097}"/>
              </a:ext>
            </a:extLst>
          </p:cNvPr>
          <p:cNvSpPr txBox="1"/>
          <p:nvPr/>
        </p:nvSpPr>
        <p:spPr>
          <a:xfrm>
            <a:off x="1344463" y="4340571"/>
            <a:ext cx="1954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Base view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3767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/>
      <p:bldP spid="239" grpId="0" animBg="1"/>
      <p:bldP spid="240" grpId="0" animBg="1"/>
      <p:bldP spid="241" grpId="0" animBg="1"/>
      <p:bldP spid="242" grpId="0" animBg="1"/>
      <p:bldP spid="243" grpId="0" animBg="1"/>
      <p:bldP spid="244" grpId="0"/>
      <p:bldP spid="245" grpId="0"/>
      <p:bldP spid="246" grpId="0"/>
      <p:bldP spid="247" grpId="0"/>
      <p:bldP spid="248" grpId="0"/>
      <p:bldP spid="249" grpId="0"/>
      <p:bldP spid="250" grpId="0"/>
      <p:bldP spid="260" grpId="0"/>
      <p:bldP spid="26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E2DFAC-ED4E-4321-B119-12D532555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Formalizing Leakage Attack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F77939B-98FB-44D4-9983-2CA88845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14</a:t>
            </a:fld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94513F6-E271-442E-B305-E7C4FE217F4F}"/>
              </a:ext>
            </a:extLst>
          </p:cNvPr>
          <p:cNvSpPr/>
          <p:nvPr/>
        </p:nvSpPr>
        <p:spPr>
          <a:xfrm>
            <a:off x="4074262" y="2401075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79886CE4-34DD-411D-AB15-39BBDF1216D9}"/>
              </a:ext>
            </a:extLst>
          </p:cNvPr>
          <p:cNvSpPr/>
          <p:nvPr/>
        </p:nvSpPr>
        <p:spPr>
          <a:xfrm>
            <a:off x="5063380" y="2402300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34DA98-A923-4364-BEE8-5EFCCB3AF2C9}"/>
              </a:ext>
            </a:extLst>
          </p:cNvPr>
          <p:cNvSpPr/>
          <p:nvPr/>
        </p:nvSpPr>
        <p:spPr>
          <a:xfrm>
            <a:off x="5553984" y="2405385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D4EDCCE-B3CB-405A-BD56-33018CF88802}"/>
              </a:ext>
            </a:extLst>
          </p:cNvPr>
          <p:cNvSpPr/>
          <p:nvPr/>
        </p:nvSpPr>
        <p:spPr>
          <a:xfrm>
            <a:off x="6522718" y="2400544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EAB2B16-D153-441F-9877-49E6E80ED767}"/>
              </a:ext>
            </a:extLst>
          </p:cNvPr>
          <p:cNvSpPr txBox="1"/>
          <p:nvPr/>
        </p:nvSpPr>
        <p:spPr>
          <a:xfrm>
            <a:off x="4110367" y="203350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EA63EC6-B9AE-4283-BF73-EB0EAAAB932E}"/>
              </a:ext>
            </a:extLst>
          </p:cNvPr>
          <p:cNvSpPr txBox="1"/>
          <p:nvPr/>
        </p:nvSpPr>
        <p:spPr>
          <a:xfrm>
            <a:off x="5093701" y="2031615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F9D361B-9C95-4B9F-835C-B65054AFE57B}"/>
              </a:ext>
            </a:extLst>
          </p:cNvPr>
          <p:cNvSpPr txBox="1"/>
          <p:nvPr/>
        </p:nvSpPr>
        <p:spPr>
          <a:xfrm>
            <a:off x="5593326" y="2040606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4</a:t>
            </a:r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84BBC66-A886-4958-8AD5-A08737004F80}"/>
              </a:ext>
            </a:extLst>
          </p:cNvPr>
          <p:cNvSpPr txBox="1"/>
          <p:nvPr/>
        </p:nvSpPr>
        <p:spPr>
          <a:xfrm>
            <a:off x="6576370" y="2062965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6</a:t>
            </a:r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1CB3134C-AD7B-4C68-8D02-5C1A563F82E9}"/>
              </a:ext>
            </a:extLst>
          </p:cNvPr>
          <p:cNvSpPr/>
          <p:nvPr/>
        </p:nvSpPr>
        <p:spPr>
          <a:xfrm>
            <a:off x="4569510" y="2401368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11FD3C9-D2AA-4826-BAA3-6D7A48FAF9A3}"/>
              </a:ext>
            </a:extLst>
          </p:cNvPr>
          <p:cNvSpPr txBox="1"/>
          <p:nvPr/>
        </p:nvSpPr>
        <p:spPr>
          <a:xfrm>
            <a:off x="4596375" y="202832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31ADD8E8-FD93-41D1-9AF0-678DEE3DCC23}"/>
              </a:ext>
            </a:extLst>
          </p:cNvPr>
          <p:cNvSpPr/>
          <p:nvPr/>
        </p:nvSpPr>
        <p:spPr>
          <a:xfrm>
            <a:off x="6034801" y="2405385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181E81D-DEFC-47C7-B1B2-CDDACF23335C}"/>
              </a:ext>
            </a:extLst>
          </p:cNvPr>
          <p:cNvSpPr txBox="1"/>
          <p:nvPr/>
        </p:nvSpPr>
        <p:spPr>
          <a:xfrm>
            <a:off x="6092539" y="203807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5</a:t>
            </a:r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CE32585-42BD-4F20-B234-592D776AC82D}"/>
              </a:ext>
            </a:extLst>
          </p:cNvPr>
          <p:cNvSpPr txBox="1"/>
          <p:nvPr/>
        </p:nvSpPr>
        <p:spPr>
          <a:xfrm>
            <a:off x="4159847" y="2857583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1</a:t>
            </a:r>
            <a:endParaRPr lang="en-US" i="1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012C94A-703D-49AC-B8FD-7CF474621DBF}"/>
              </a:ext>
            </a:extLst>
          </p:cNvPr>
          <p:cNvSpPr txBox="1"/>
          <p:nvPr/>
        </p:nvSpPr>
        <p:spPr>
          <a:xfrm>
            <a:off x="5639569" y="2872589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1</a:t>
            </a:r>
            <a:endParaRPr lang="en-US" i="1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513A45C-AAA2-4238-B673-863B9204032E}"/>
              </a:ext>
            </a:extLst>
          </p:cNvPr>
          <p:cNvSpPr txBox="1"/>
          <p:nvPr/>
        </p:nvSpPr>
        <p:spPr>
          <a:xfrm>
            <a:off x="4655095" y="286567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2</a:t>
            </a:r>
            <a:endParaRPr lang="en-US" i="1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8E7FD9F-F25B-47C6-8326-66CD60307421}"/>
              </a:ext>
            </a:extLst>
          </p:cNvPr>
          <p:cNvSpPr txBox="1"/>
          <p:nvPr/>
        </p:nvSpPr>
        <p:spPr>
          <a:xfrm>
            <a:off x="6135819" y="2864125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2</a:t>
            </a:r>
            <a:endParaRPr lang="en-US" i="1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59FE2458-9F42-448E-8589-5D07916C7FFA}"/>
              </a:ext>
            </a:extLst>
          </p:cNvPr>
          <p:cNvSpPr txBox="1"/>
          <p:nvPr/>
        </p:nvSpPr>
        <p:spPr>
          <a:xfrm>
            <a:off x="5154353" y="2872351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3</a:t>
            </a:r>
            <a:endParaRPr lang="en-US" i="1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546DFD5F-F474-4AAB-8699-4B3F6FA09FDB}"/>
              </a:ext>
            </a:extLst>
          </p:cNvPr>
          <p:cNvSpPr txBox="1"/>
          <p:nvPr/>
        </p:nvSpPr>
        <p:spPr>
          <a:xfrm>
            <a:off x="6598010" y="2865670"/>
            <a:ext cx="396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A</a:t>
            </a:r>
            <a:r>
              <a:rPr lang="en-US" i="1" baseline="-25000"/>
              <a:t>3</a:t>
            </a:r>
            <a:endParaRPr lang="en-US" i="1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05AD0870-701C-4101-91CC-9882BB489CD7}"/>
              </a:ext>
            </a:extLst>
          </p:cNvPr>
          <p:cNvSpPr/>
          <p:nvPr/>
        </p:nvSpPr>
        <p:spPr>
          <a:xfrm>
            <a:off x="947957" y="3785667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ED53435A-091A-41CD-9D27-D6B6FFEFF12C}"/>
              </a:ext>
            </a:extLst>
          </p:cNvPr>
          <p:cNvSpPr/>
          <p:nvPr/>
        </p:nvSpPr>
        <p:spPr>
          <a:xfrm>
            <a:off x="1937075" y="3786892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5068657C-BF2B-47C3-8E65-0DED70F28210}"/>
              </a:ext>
            </a:extLst>
          </p:cNvPr>
          <p:cNvSpPr/>
          <p:nvPr/>
        </p:nvSpPr>
        <p:spPr>
          <a:xfrm>
            <a:off x="2427679" y="3789977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140" name="Rectangle 139">
            <a:extLst>
              <a:ext uri="{FF2B5EF4-FFF2-40B4-BE49-F238E27FC236}">
                <a16:creationId xmlns:a16="http://schemas.microsoft.com/office/drawing/2014/main" id="{F5FB23AA-7644-456E-9CCD-4C58BDFB2B3F}"/>
              </a:ext>
            </a:extLst>
          </p:cNvPr>
          <p:cNvSpPr/>
          <p:nvPr/>
        </p:nvSpPr>
        <p:spPr>
          <a:xfrm>
            <a:off x="3396413" y="3785136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7D1ACCA8-5FD3-48FA-B21B-32D94DC64C26}"/>
              </a:ext>
            </a:extLst>
          </p:cNvPr>
          <p:cNvSpPr/>
          <p:nvPr/>
        </p:nvSpPr>
        <p:spPr>
          <a:xfrm>
            <a:off x="1443205" y="3785960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  <p:sp>
        <p:nvSpPr>
          <p:cNvPr id="142" name="Rectangle 141">
            <a:extLst>
              <a:ext uri="{FF2B5EF4-FFF2-40B4-BE49-F238E27FC236}">
                <a16:creationId xmlns:a16="http://schemas.microsoft.com/office/drawing/2014/main" id="{4420723A-618E-489D-848B-6ADC272D6F89}"/>
              </a:ext>
            </a:extLst>
          </p:cNvPr>
          <p:cNvSpPr/>
          <p:nvPr/>
        </p:nvSpPr>
        <p:spPr>
          <a:xfrm>
            <a:off x="2908496" y="3789977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*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3EBD1BB-CE15-4373-A3E5-AC54F8CB7846}"/>
                  </a:ext>
                </a:extLst>
              </p:cNvPr>
              <p:cNvSpPr/>
              <p:nvPr/>
            </p:nvSpPr>
            <p:spPr>
              <a:xfrm>
                <a:off x="262137" y="3109685"/>
                <a:ext cx="6150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3EBD1BB-CE15-4373-A3E5-AC54F8CB78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137" y="3109685"/>
                <a:ext cx="615040" cy="461665"/>
              </a:xfrm>
              <a:prstGeom prst="rect">
                <a:avLst/>
              </a:prstGeom>
              <a:blipFill>
                <a:blip r:embed="rId3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3" name="TextBox 162">
            <a:extLst>
              <a:ext uri="{FF2B5EF4-FFF2-40B4-BE49-F238E27FC236}">
                <a16:creationId xmlns:a16="http://schemas.microsoft.com/office/drawing/2014/main" id="{8AD841A7-245D-4865-8688-5D08E995476E}"/>
              </a:ext>
            </a:extLst>
          </p:cNvPr>
          <p:cNvSpPr txBox="1"/>
          <p:nvPr/>
        </p:nvSpPr>
        <p:spPr>
          <a:xfrm>
            <a:off x="1002189" y="3311054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0BED43A8-9CD9-4F27-BF7A-FA29C7FCA745}"/>
              </a:ext>
            </a:extLst>
          </p:cNvPr>
          <p:cNvSpPr txBox="1"/>
          <p:nvPr/>
        </p:nvSpPr>
        <p:spPr>
          <a:xfrm>
            <a:off x="1985523" y="3309168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77D2C23C-FE15-4FA7-82CF-501EDEC50B6A}"/>
              </a:ext>
            </a:extLst>
          </p:cNvPr>
          <p:cNvSpPr txBox="1"/>
          <p:nvPr/>
        </p:nvSpPr>
        <p:spPr>
          <a:xfrm>
            <a:off x="2485148" y="3318159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4</a:t>
            </a:r>
            <a:endParaRPr lang="en-US"/>
          </a:p>
        </p:txBody>
      </p:sp>
      <p:sp>
        <p:nvSpPr>
          <p:cNvPr id="166" name="TextBox 165">
            <a:extLst>
              <a:ext uri="{FF2B5EF4-FFF2-40B4-BE49-F238E27FC236}">
                <a16:creationId xmlns:a16="http://schemas.microsoft.com/office/drawing/2014/main" id="{E786EF46-611A-4EF8-B872-E10AD89B0C0F}"/>
              </a:ext>
            </a:extLst>
          </p:cNvPr>
          <p:cNvSpPr txBox="1"/>
          <p:nvPr/>
        </p:nvSpPr>
        <p:spPr>
          <a:xfrm>
            <a:off x="3468192" y="3340518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6</a:t>
            </a:r>
            <a:endParaRPr lang="en-US"/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F9DA7647-4612-422E-9C68-3646E0BE95CC}"/>
              </a:ext>
            </a:extLst>
          </p:cNvPr>
          <p:cNvSpPr txBox="1"/>
          <p:nvPr/>
        </p:nvSpPr>
        <p:spPr>
          <a:xfrm>
            <a:off x="1488197" y="3305874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91D878F4-B603-42AE-94E2-596E5CAF24DB}"/>
              </a:ext>
            </a:extLst>
          </p:cNvPr>
          <p:cNvSpPr txBox="1"/>
          <p:nvPr/>
        </p:nvSpPr>
        <p:spPr>
          <a:xfrm>
            <a:off x="2984361" y="3315624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5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96AE78A0-6787-42F2-98F0-294C4BD19E54}"/>
                  </a:ext>
                </a:extLst>
              </p:cNvPr>
              <p:cNvSpPr txBox="1"/>
              <p:nvPr/>
            </p:nvSpPr>
            <p:spPr>
              <a:xfrm>
                <a:off x="4021180" y="4210713"/>
                <a:ext cx="3554494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~</m:t>
                          </m:r>
                        </m:sup>
                      </m:sSup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→</m:t>
                      </m:r>
                      <m:sSub>
                        <m:sSubPr>
                          <m:ctrlPr>
                            <a:rPr 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:¬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9" name="TextBox 168">
                <a:extLst>
                  <a:ext uri="{FF2B5EF4-FFF2-40B4-BE49-F238E27FC236}">
                    <a16:creationId xmlns:a16="http://schemas.microsoft.com/office/drawing/2014/main" id="{96AE78A0-6787-42F2-98F0-294C4BD19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1180" y="4210713"/>
                <a:ext cx="3554494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6" name="TextBox 235">
            <a:extLst>
              <a:ext uri="{FF2B5EF4-FFF2-40B4-BE49-F238E27FC236}">
                <a16:creationId xmlns:a16="http://schemas.microsoft.com/office/drawing/2014/main" id="{8A169C2C-B614-4F42-832A-100E6081E00D}"/>
              </a:ext>
            </a:extLst>
          </p:cNvPr>
          <p:cNvSpPr txBox="1"/>
          <p:nvPr/>
        </p:nvSpPr>
        <p:spPr>
          <a:xfrm>
            <a:off x="1716770" y="4995154"/>
            <a:ext cx="2535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Adversary Infers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69537C-9D52-40B6-97A2-99FC31B8D00B}"/>
                  </a:ext>
                </a:extLst>
              </p:cNvPr>
              <p:cNvSpPr txBox="1"/>
              <p:nvPr/>
            </p:nvSpPr>
            <p:spPr>
              <a:xfrm>
                <a:off x="1988577" y="5568122"/>
                <a:ext cx="19045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={1, 2, 3}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A69537C-9D52-40B6-97A2-99FC31B8D0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77" y="5568122"/>
                <a:ext cx="1904560" cy="461665"/>
              </a:xfrm>
              <a:prstGeom prst="rect">
                <a:avLst/>
              </a:prstGeom>
              <a:blipFill>
                <a:blip r:embed="rId5"/>
                <a:stretch>
                  <a:fillRect r="-31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Graphic 21" descr="Sad face with no fill">
            <a:extLst>
              <a:ext uri="{FF2B5EF4-FFF2-40B4-BE49-F238E27FC236}">
                <a16:creationId xmlns:a16="http://schemas.microsoft.com/office/drawing/2014/main" id="{C8719D43-9C2B-4EBF-ADC4-67227761B1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10096" y="5187922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A3CCD578-26E8-4A45-ACA5-2B0A708833ED}"/>
                  </a:ext>
                </a:extLst>
              </p:cNvPr>
              <p:cNvSpPr/>
              <p:nvPr/>
            </p:nvSpPr>
            <p:spPr>
              <a:xfrm>
                <a:off x="7411670" y="3088722"/>
                <a:ext cx="61504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244" name="Rectangle 243">
                <a:extLst>
                  <a:ext uri="{FF2B5EF4-FFF2-40B4-BE49-F238E27FC236}">
                    <a16:creationId xmlns:a16="http://schemas.microsoft.com/office/drawing/2014/main" id="{A3CCD578-26E8-4A45-ACA5-2B0A708833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11670" y="3088722"/>
                <a:ext cx="615040" cy="461665"/>
              </a:xfrm>
              <a:prstGeom prst="rect">
                <a:avLst/>
              </a:prstGeom>
              <a:blipFill>
                <a:blip r:embed="rId12"/>
                <a:stretch>
                  <a:fillRect b="-1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Rectangle 65">
            <a:extLst>
              <a:ext uri="{FF2B5EF4-FFF2-40B4-BE49-F238E27FC236}">
                <a16:creationId xmlns:a16="http://schemas.microsoft.com/office/drawing/2014/main" id="{166E0C2D-C7EF-4291-A69F-18E15223B4D9}"/>
              </a:ext>
            </a:extLst>
          </p:cNvPr>
          <p:cNvSpPr/>
          <p:nvPr/>
        </p:nvSpPr>
        <p:spPr>
          <a:xfrm>
            <a:off x="8055896" y="3769170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4F7CFE95-C53D-4A6A-9D8A-50C0F8AE7D49}"/>
              </a:ext>
            </a:extLst>
          </p:cNvPr>
          <p:cNvSpPr/>
          <p:nvPr/>
        </p:nvSpPr>
        <p:spPr>
          <a:xfrm>
            <a:off x="9045014" y="3770395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4904ABC3-7DF0-4697-BB36-65C189F98F9F}"/>
              </a:ext>
            </a:extLst>
          </p:cNvPr>
          <p:cNvSpPr/>
          <p:nvPr/>
        </p:nvSpPr>
        <p:spPr>
          <a:xfrm>
            <a:off x="9535618" y="3773480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D5906CB-A366-48C6-AF27-83C7F7BA94E8}"/>
              </a:ext>
            </a:extLst>
          </p:cNvPr>
          <p:cNvSpPr/>
          <p:nvPr/>
        </p:nvSpPr>
        <p:spPr>
          <a:xfrm>
            <a:off x="10504352" y="3769170"/>
            <a:ext cx="488886" cy="53363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71BB910-B6D2-4FD4-9425-8E704D3074C9}"/>
              </a:ext>
            </a:extLst>
          </p:cNvPr>
          <p:cNvSpPr/>
          <p:nvPr/>
        </p:nvSpPr>
        <p:spPr>
          <a:xfrm>
            <a:off x="8551144" y="3769463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A7D780B0-2F51-4FD7-A043-91B1F2F266F8}"/>
              </a:ext>
            </a:extLst>
          </p:cNvPr>
          <p:cNvSpPr/>
          <p:nvPr/>
        </p:nvSpPr>
        <p:spPr>
          <a:xfrm>
            <a:off x="10016435" y="3773480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2AA17A6-2024-45D7-B44E-00A37CE2ED03}"/>
              </a:ext>
            </a:extLst>
          </p:cNvPr>
          <p:cNvSpPr txBox="1"/>
          <p:nvPr/>
        </p:nvSpPr>
        <p:spPr>
          <a:xfrm>
            <a:off x="8144055" y="327894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6F7660F-76BE-41FE-A4B1-A03DF78A3D36}"/>
              </a:ext>
            </a:extLst>
          </p:cNvPr>
          <p:cNvSpPr txBox="1"/>
          <p:nvPr/>
        </p:nvSpPr>
        <p:spPr>
          <a:xfrm>
            <a:off x="9127389" y="3277055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38112223-8122-427C-AAAA-851C3F73B794}"/>
              </a:ext>
            </a:extLst>
          </p:cNvPr>
          <p:cNvSpPr txBox="1"/>
          <p:nvPr/>
        </p:nvSpPr>
        <p:spPr>
          <a:xfrm>
            <a:off x="9627014" y="3286046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4</a:t>
            </a:r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FDC866EB-D34F-4DE0-AFF5-A0F6BE36951A}"/>
              </a:ext>
            </a:extLst>
          </p:cNvPr>
          <p:cNvSpPr txBox="1"/>
          <p:nvPr/>
        </p:nvSpPr>
        <p:spPr>
          <a:xfrm>
            <a:off x="10610058" y="3308405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6</a:t>
            </a:r>
            <a:endParaRPr lang="en-US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BD937A30-D82E-4451-801D-1F22094E65FE}"/>
              </a:ext>
            </a:extLst>
          </p:cNvPr>
          <p:cNvSpPr txBox="1"/>
          <p:nvPr/>
        </p:nvSpPr>
        <p:spPr>
          <a:xfrm>
            <a:off x="8630063" y="327376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59523BA-D36B-40ED-92F2-015E49CFA70D}"/>
              </a:ext>
            </a:extLst>
          </p:cNvPr>
          <p:cNvSpPr txBox="1"/>
          <p:nvPr/>
        </p:nvSpPr>
        <p:spPr>
          <a:xfrm>
            <a:off x="10126227" y="3283511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</a:t>
            </a:r>
            <a:r>
              <a:rPr lang="en-US" baseline="-25000"/>
              <a:t>5</a:t>
            </a:r>
            <a:endParaRPr lang="en-US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10A7667-2DBA-4874-9933-10DEC8D79D94}"/>
              </a:ext>
            </a:extLst>
          </p:cNvPr>
          <p:cNvSpPr txBox="1"/>
          <p:nvPr/>
        </p:nvSpPr>
        <p:spPr>
          <a:xfrm>
            <a:off x="8630063" y="5023935"/>
            <a:ext cx="25351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Adversary Infers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1726F70-7E7C-4105-AEB8-2C5680D5381B}"/>
                  </a:ext>
                </a:extLst>
              </p:cNvPr>
              <p:cNvSpPr txBox="1"/>
              <p:nvPr/>
            </p:nvSpPr>
            <p:spPr>
              <a:xfrm>
                <a:off x="8901870" y="5596903"/>
                <a:ext cx="190456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={1, 2, 3}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81726F70-7E7C-4105-AEB8-2C5680D538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1870" y="5596903"/>
                <a:ext cx="1904560" cy="461665"/>
              </a:xfrm>
              <a:prstGeom prst="rect">
                <a:avLst/>
              </a:prstGeom>
              <a:blipFill>
                <a:blip r:embed="rId9"/>
                <a:stretch>
                  <a:fillRect r="-319"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Graphic 79" descr="Sad face with no fill">
            <a:extLst>
              <a:ext uri="{FF2B5EF4-FFF2-40B4-BE49-F238E27FC236}">
                <a16:creationId xmlns:a16="http://schemas.microsoft.com/office/drawing/2014/main" id="{AC0F050A-B0A2-4537-A340-B7C28F3051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823389" y="5216703"/>
            <a:ext cx="914400" cy="9144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9381528-7CB3-47B2-A017-41BF4B196F98}"/>
                  </a:ext>
                </a:extLst>
              </p:cNvPr>
              <p:cNvSpPr txBox="1"/>
              <p:nvPr/>
            </p:nvSpPr>
            <p:spPr>
              <a:xfrm>
                <a:off x="6033076" y="3550621"/>
                <a:ext cx="6097112" cy="1108509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>
                <a:spAutoFit/>
              </a:bodyPr>
              <a:lstStyle/>
              <a:p>
                <a:pPr marL="0" indent="0" algn="ctr">
                  <a:buClr>
                    <a:schemeClr val="tx1"/>
                  </a:buClr>
                  <a:buNone/>
                </a:pPr>
                <a:r>
                  <a:rPr lang="en-US" sz="3200" b="1" dirty="0">
                    <a:solidFill>
                      <a:schemeClr val="bg1"/>
                    </a:solidFill>
                  </a:rPr>
                  <a:t>I</a:t>
                </a:r>
                <a14:m>
                  <m:oMath xmlns:m="http://schemas.openxmlformats.org/officeDocument/2006/math">
                    <m:d>
                      <m:dPr>
                        <m:endChr m:val="|"/>
                        <m:ctrlPr>
                          <a:rPr lang="en-US" sz="32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3200" b="1" i="1" dirty="0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d>
                    <m:r>
                      <a:rPr lang="en-US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32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p>
                        <m:r>
                          <a:rPr lang="en-US" sz="32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`</m:t>
                        </m:r>
                      </m:sup>
                    </m:sSup>
                    <m:r>
                      <a:rPr lang="en-US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 =</m:t>
                    </m:r>
                    <m:r>
                      <m:rPr>
                        <m:nor/>
                      </m:rPr>
                      <a:rPr lang="en-US" sz="3200" b="1" dirty="0">
                        <a:solidFill>
                          <a:schemeClr val="bg1"/>
                        </a:solidFill>
                      </a:rPr>
                      <m:t>I</m:t>
                    </m:r>
                    <m:d>
                      <m:dPr>
                        <m:endChr m:val="|"/>
                        <m:ctrlPr>
                          <a:rPr lang="en-US" sz="32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32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𝒄</m:t>
                            </m:r>
                          </m:e>
                          <m:sub>
                            <m:r>
                              <a:rPr lang="en-US" sz="3200" b="1" i="1" dirty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</m:e>
                    </m:d>
                    <m:r>
                      <a:rPr lang="en-US" sz="32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32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3200" b="1" i="1" dirty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𝑽</m:t>
                        </m:r>
                      </m:e>
                      <m:sub>
                        <m:r>
                          <a:rPr lang="en-US" sz="3200" b="1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2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b="1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𝜹</m:t>
                    </m:r>
                    <m:r>
                      <a:rPr lang="en-US" sz="3200" b="1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200" b="1" dirty="0">
                  <a:solidFill>
                    <a:schemeClr val="bg1"/>
                  </a:solidFill>
                </a:endParaRPr>
              </a:p>
              <a:p>
                <a:pPr algn="ctr">
                  <a:buClr>
                    <a:schemeClr val="tx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∀</m:t>
                      </m:r>
                      <m:sSub>
                        <m:sSub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e>
                        <m:sub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, ∀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𝜹</m:t>
                      </m:r>
                      <m:r>
                        <a:rPr lang="en-US" sz="32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b>
                        <m:sSubPr>
                          <m:ctrlPr>
                            <a:rPr lang="en-US" sz="32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e>
                        <m:sub>
                          <m:r>
                            <a:rPr lang="en-US" sz="3200" b="1" i="1" dirty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𝜟</m:t>
                          </m:r>
                        </m:sub>
                      </m:sSub>
                    </m:oMath>
                  </m:oMathPara>
                </a14:m>
                <a:endParaRPr lang="en-US" sz="3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9381528-7CB3-47B2-A017-41BF4B196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3076" y="3550621"/>
                <a:ext cx="6097112" cy="1108509"/>
              </a:xfrm>
              <a:prstGeom prst="rect">
                <a:avLst/>
              </a:prstGeom>
              <a:blipFill>
                <a:blip r:embed="rId10"/>
                <a:stretch>
                  <a:fillRect t="-4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5" name="TextBox 64">
            <a:extLst>
              <a:ext uri="{FF2B5EF4-FFF2-40B4-BE49-F238E27FC236}">
                <a16:creationId xmlns:a16="http://schemas.microsoft.com/office/drawing/2014/main" id="{EE5FFDFD-2A17-4807-A8A6-02F54EE298BE}"/>
              </a:ext>
            </a:extLst>
          </p:cNvPr>
          <p:cNvSpPr txBox="1"/>
          <p:nvPr/>
        </p:nvSpPr>
        <p:spPr>
          <a:xfrm>
            <a:off x="1344463" y="4340571"/>
            <a:ext cx="1954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</a:rPr>
              <a:t>Base view</a:t>
            </a:r>
            <a:endParaRPr 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E422594-8966-4913-AD35-DBA431FAF357}"/>
                  </a:ext>
                </a:extLst>
              </p:cNvPr>
              <p:cNvSpPr/>
              <p:nvPr/>
            </p:nvSpPr>
            <p:spPr>
              <a:xfrm>
                <a:off x="368835" y="3448365"/>
                <a:ext cx="5471779" cy="1384995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chemeClr val="bg1"/>
                    </a:solidFill>
                  </a:rPr>
                  <a:t>View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achieves </a:t>
                </a:r>
                <a:r>
                  <a:rPr lang="en-US" sz="2800" b="1" dirty="0">
                    <a:solidFill>
                      <a:schemeClr val="bg1"/>
                    </a:solidFill>
                  </a:rPr>
                  <a:t>Full Deniability </a:t>
                </a:r>
                <a:r>
                  <a:rPr lang="en-US" sz="2800" dirty="0">
                    <a:solidFill>
                      <a:schemeClr val="bg1"/>
                    </a:solidFill>
                  </a:rPr>
                  <a:t>i.e., adversary is unable to infer nothing more than the base view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US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AE422594-8966-4913-AD35-DBA431FAF3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835" y="3448365"/>
                <a:ext cx="5471779" cy="1384995"/>
              </a:xfrm>
              <a:prstGeom prst="rect">
                <a:avLst/>
              </a:prstGeom>
              <a:blipFill>
                <a:blip r:embed="rId13"/>
                <a:stretch>
                  <a:fillRect l="-1561" t="-4405"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4946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/>
      <p:bldP spid="73" grpId="0"/>
      <p:bldP spid="74" grpId="0"/>
      <p:bldP spid="75" grpId="0"/>
      <p:bldP spid="76" grpId="0"/>
      <p:bldP spid="77" grpId="0"/>
      <p:bldP spid="78" grpId="0"/>
      <p:bldP spid="79" grpId="0"/>
      <p:bldP spid="81" grpId="0" animBg="1"/>
      <p:bldP spid="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2C496-34C5-4258-985F-4CEFD3D02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caused leakage?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13287AB-D6B6-4018-97B8-7B091DC0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AA8130C-D232-49DB-98B2-C87010B732F2}"/>
                  </a:ext>
                </a:extLst>
              </p:cNvPr>
              <p:cNvSpPr txBox="1"/>
              <p:nvPr/>
            </p:nvSpPr>
            <p:spPr>
              <a:xfrm>
                <a:off x="7152155" y="2362003"/>
                <a:ext cx="3722237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¬(</m:t>
                      </m:r>
                      <m:d>
                        <m:dPr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1=1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(3≠ </m:t>
                      </m:r>
                      <m:r>
                        <a:rPr lang="en-US" sz="32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AA8130C-D232-49DB-98B2-C87010B73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155" y="2362003"/>
                <a:ext cx="3722237" cy="584775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3CF9AEC-697B-4A2C-AC0A-8BEE5D48BD23}"/>
              </a:ext>
            </a:extLst>
          </p:cNvPr>
          <p:cNvSpPr txBox="1"/>
          <p:nvPr/>
        </p:nvSpPr>
        <p:spPr>
          <a:xfrm>
            <a:off x="7837380" y="3106028"/>
            <a:ext cx="8292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True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FBA9CF5-0115-4DB7-9E09-A93D7BDF3385}"/>
              </a:ext>
            </a:extLst>
          </p:cNvPr>
          <p:cNvSpPr txBox="1"/>
          <p:nvPr/>
        </p:nvSpPr>
        <p:spPr>
          <a:xfrm>
            <a:off x="9574020" y="3146370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?????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AE84C-C1F6-4EA4-BC38-FA44EC6EF0CC}"/>
              </a:ext>
            </a:extLst>
          </p:cNvPr>
          <p:cNvSpPr txBox="1"/>
          <p:nvPr/>
        </p:nvSpPr>
        <p:spPr>
          <a:xfrm>
            <a:off x="6383948" y="3712019"/>
            <a:ext cx="570944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Truth value of the last predicate must </a:t>
            </a:r>
          </a:p>
          <a:p>
            <a:r>
              <a:rPr lang="en-US" sz="2800" dirty="0"/>
              <a:t>be False in a clean database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8C892-76E6-4CEB-A7C3-2AA006C36641}"/>
                  </a:ext>
                </a:extLst>
              </p:cNvPr>
              <p:cNvSpPr txBox="1"/>
              <p:nvPr/>
            </p:nvSpPr>
            <p:spPr>
              <a:xfrm>
                <a:off x="6006517" y="4956666"/>
                <a:ext cx="6033084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∴</m:t>
                    </m:r>
                  </m:oMath>
                </a14:m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a:rPr lang="en-US" sz="2800" b="0" i="0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={3}</m:t>
                    </m:r>
                  </m:oMath>
                </a14:m>
                <a:br>
                  <a:rPr lang="en-US" sz="2800" dirty="0"/>
                </a:br>
                <a:r>
                  <a:rPr lang="en-US" sz="2800" dirty="0"/>
                  <a:t>Remember that, in the base view we had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</m:oMath>
                </a14:m>
                <a:r>
                  <a:rPr lang="en-US" sz="2800" dirty="0"/>
                  <a:t>= {1, 2, 3}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8C892-76E6-4CEB-A7C3-2AA006C36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6517" y="4956666"/>
                <a:ext cx="6033084" cy="1384995"/>
              </a:xfrm>
              <a:prstGeom prst="rect">
                <a:avLst/>
              </a:prstGeom>
              <a:blipFill>
                <a:blip r:embed="rId15"/>
                <a:stretch>
                  <a:fillRect b="-118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0" name="Graphic 89" descr="Devil face with no fill">
            <a:extLst>
              <a:ext uri="{FF2B5EF4-FFF2-40B4-BE49-F238E27FC236}">
                <a16:creationId xmlns:a16="http://schemas.microsoft.com/office/drawing/2014/main" id="{589D0CE1-318C-4DDD-8D13-624326C3D6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897946" y="4628513"/>
            <a:ext cx="851605" cy="85160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E07485C-DFB0-4C68-AE4E-474EFF34DBF6}"/>
              </a:ext>
            </a:extLst>
          </p:cNvPr>
          <p:cNvSpPr txBox="1"/>
          <p:nvPr/>
        </p:nvSpPr>
        <p:spPr>
          <a:xfrm>
            <a:off x="1563147" y="1855164"/>
            <a:ext cx="1997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Shared View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2FB22D-5E03-4C97-8401-7EE82ECF01D7}"/>
              </a:ext>
            </a:extLst>
          </p:cNvPr>
          <p:cNvSpPr/>
          <p:nvPr/>
        </p:nvSpPr>
        <p:spPr>
          <a:xfrm>
            <a:off x="1104994" y="2583845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1E04EB-C0B7-4981-8C29-6C6A1EE816A7}"/>
              </a:ext>
            </a:extLst>
          </p:cNvPr>
          <p:cNvSpPr/>
          <p:nvPr/>
        </p:nvSpPr>
        <p:spPr>
          <a:xfrm>
            <a:off x="2094112" y="2585070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BEADFA-2127-423F-833B-CB963380ACCB}"/>
              </a:ext>
            </a:extLst>
          </p:cNvPr>
          <p:cNvSpPr/>
          <p:nvPr/>
        </p:nvSpPr>
        <p:spPr>
          <a:xfrm>
            <a:off x="2584716" y="2588155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C5FE00E-96E9-4147-B226-502D609992F3}"/>
              </a:ext>
            </a:extLst>
          </p:cNvPr>
          <p:cNvSpPr/>
          <p:nvPr/>
        </p:nvSpPr>
        <p:spPr>
          <a:xfrm>
            <a:off x="3553450" y="2593588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60469D4-2635-4995-8FBC-E9CD17A3F365}"/>
              </a:ext>
            </a:extLst>
          </p:cNvPr>
          <p:cNvSpPr/>
          <p:nvPr/>
        </p:nvSpPr>
        <p:spPr>
          <a:xfrm>
            <a:off x="1600242" y="2584138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35D258-825A-4059-B304-07589B83F818}"/>
              </a:ext>
            </a:extLst>
          </p:cNvPr>
          <p:cNvSpPr/>
          <p:nvPr/>
        </p:nvSpPr>
        <p:spPr>
          <a:xfrm>
            <a:off x="3065533" y="2588155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DD86439-4597-4FF6-9AE1-AAD499670E52}"/>
                  </a:ext>
                </a:extLst>
              </p:cNvPr>
              <p:cNvSpPr/>
              <p:nvPr/>
            </p:nvSpPr>
            <p:spPr>
              <a:xfrm>
                <a:off x="209508" y="2240876"/>
                <a:ext cx="68057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DD86439-4597-4FF6-9AE1-AAD499670E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08" y="2240876"/>
                <a:ext cx="680571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85C27BD4-9802-47DB-B1A0-140B49014B1C}"/>
              </a:ext>
            </a:extLst>
          </p:cNvPr>
          <p:cNvSpPr txBox="1"/>
          <p:nvPr/>
        </p:nvSpPr>
        <p:spPr>
          <a:xfrm>
            <a:off x="152400" y="4474055"/>
            <a:ext cx="5655654" cy="13849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Tattle-Tale </a:t>
            </a:r>
            <a:r>
              <a:rPr lang="en-US" sz="2800" dirty="0">
                <a:solidFill>
                  <a:schemeClr val="bg1"/>
                </a:solidFill>
              </a:rPr>
              <a:t>is True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when all the other predicates, except the one with the sensitive cell, evaluate as True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EC5D609-E34C-4BDF-AE6D-C2BB61845E9A}"/>
                  </a:ext>
                </a:extLst>
              </p:cNvPr>
              <p:cNvSpPr/>
              <p:nvPr/>
            </p:nvSpPr>
            <p:spPr>
              <a:xfrm>
                <a:off x="563386" y="3571421"/>
                <a:ext cx="39971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:¬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7EC5D609-E34C-4BDF-AE6D-C2BB61845E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86" y="3571421"/>
                <a:ext cx="3997120" cy="523220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097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" grpId="0"/>
      <p:bldP spid="89" grpId="0"/>
      <p:bldP spid="4" grpId="0"/>
      <p:bldP spid="21" grpId="0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2C496-34C5-4258-985F-4CEFD3D02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What prevented leakage?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B13287AB-D6B6-4018-97B8-7B091DC0C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AA8130C-D232-49DB-98B2-C87010B732F2}"/>
                  </a:ext>
                </a:extLst>
              </p:cNvPr>
              <p:cNvSpPr txBox="1"/>
              <p:nvPr/>
            </p:nvSpPr>
            <p:spPr>
              <a:xfrm>
                <a:off x="6761910" y="2694830"/>
                <a:ext cx="358098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 panose="02040503050406030204" pitchFamily="18" charset="0"/>
                        </a:rPr>
                        <m:t>¬(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3200" i="1">
                              <a:latin typeface="Cambria Math" panose="02040503050406030204" pitchFamily="18" charset="0"/>
                            </a:rPr>
                            <m:t> =1</m:t>
                          </m:r>
                        </m:e>
                      </m:d>
                      <m:r>
                        <a:rPr lang="en-US" sz="3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⋀(3&lt;</m:t>
                      </m:r>
                      <m:r>
                        <a:rPr lang="en-US" sz="32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AA8130C-D232-49DB-98B2-C87010B732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1910" y="2694830"/>
                <a:ext cx="3580980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3CF9AEC-697B-4A2C-AC0A-8BEE5D48BD23}"/>
              </a:ext>
            </a:extLst>
          </p:cNvPr>
          <p:cNvSpPr txBox="1"/>
          <p:nvPr/>
        </p:nvSpPr>
        <p:spPr>
          <a:xfrm>
            <a:off x="7534173" y="3373527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?????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6FBA9CF5-0115-4DB7-9E09-A93D7BDF3385}"/>
              </a:ext>
            </a:extLst>
          </p:cNvPr>
          <p:cNvSpPr txBox="1"/>
          <p:nvPr/>
        </p:nvSpPr>
        <p:spPr>
          <a:xfrm>
            <a:off x="9065627" y="3373527"/>
            <a:ext cx="10182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?????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CAE84C-C1F6-4EA4-BC38-FA44EC6EF0CC}"/>
              </a:ext>
            </a:extLst>
          </p:cNvPr>
          <p:cNvSpPr txBox="1"/>
          <p:nvPr/>
        </p:nvSpPr>
        <p:spPr>
          <a:xfrm>
            <a:off x="6233858" y="4148952"/>
            <a:ext cx="57340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Either of the predicates could be False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8C892-76E6-4CEB-A7C3-2AA006C36641}"/>
                  </a:ext>
                </a:extLst>
              </p:cNvPr>
              <p:cNvSpPr txBox="1"/>
              <p:nvPr/>
            </p:nvSpPr>
            <p:spPr>
              <a:xfrm>
                <a:off x="5899162" y="4882146"/>
                <a:ext cx="6332931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1, 2, 3 </m:t>
                          </m:r>
                        </m:e>
                      </m:d>
                    </m:oMath>
                  </m:oMathPara>
                </a14:m>
                <a:endParaRPr lang="en-US" sz="2800" dirty="0"/>
              </a:p>
              <a:p>
                <a:pPr algn="ctr"/>
                <a:r>
                  <a:rPr lang="en-US" sz="2800" dirty="0"/>
                  <a:t>Same as in the base view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FC8C892-76E6-4CEB-A7C3-2AA006C36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9162" y="4882146"/>
                <a:ext cx="6332931" cy="954107"/>
              </a:xfrm>
              <a:prstGeom prst="rect">
                <a:avLst/>
              </a:prstGeom>
              <a:blipFill>
                <a:blip r:embed="rId9"/>
                <a:stretch>
                  <a:fillRect b="-179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E07485C-DFB0-4C68-AE4E-474EFF34DBF6}"/>
              </a:ext>
            </a:extLst>
          </p:cNvPr>
          <p:cNvSpPr txBox="1"/>
          <p:nvPr/>
        </p:nvSpPr>
        <p:spPr>
          <a:xfrm>
            <a:off x="1563147" y="1855164"/>
            <a:ext cx="1997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Shared View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C2FB22D-5E03-4C97-8401-7EE82ECF01D7}"/>
              </a:ext>
            </a:extLst>
          </p:cNvPr>
          <p:cNvSpPr/>
          <p:nvPr/>
        </p:nvSpPr>
        <p:spPr>
          <a:xfrm>
            <a:off x="1104994" y="2583845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51E04EB-C0B7-4981-8C29-6C6A1EE816A7}"/>
              </a:ext>
            </a:extLst>
          </p:cNvPr>
          <p:cNvSpPr/>
          <p:nvPr/>
        </p:nvSpPr>
        <p:spPr>
          <a:xfrm>
            <a:off x="2094112" y="2585070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3BEADFA-2127-423F-833B-CB963380ACCB}"/>
              </a:ext>
            </a:extLst>
          </p:cNvPr>
          <p:cNvSpPr/>
          <p:nvPr/>
        </p:nvSpPr>
        <p:spPr>
          <a:xfrm>
            <a:off x="2584716" y="2588155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2C5FE00E-96E9-4147-B226-502D609992F3}"/>
              </a:ext>
            </a:extLst>
          </p:cNvPr>
          <p:cNvSpPr/>
          <p:nvPr/>
        </p:nvSpPr>
        <p:spPr>
          <a:xfrm>
            <a:off x="3553450" y="2593588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*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60469D4-2635-4995-8FBC-E9CD17A3F365}"/>
              </a:ext>
            </a:extLst>
          </p:cNvPr>
          <p:cNvSpPr/>
          <p:nvPr/>
        </p:nvSpPr>
        <p:spPr>
          <a:xfrm>
            <a:off x="1600242" y="2584138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3C35D258-825A-4059-B304-07589B83F818}"/>
              </a:ext>
            </a:extLst>
          </p:cNvPr>
          <p:cNvSpPr/>
          <p:nvPr/>
        </p:nvSpPr>
        <p:spPr>
          <a:xfrm>
            <a:off x="3065533" y="2588155"/>
            <a:ext cx="488886" cy="5245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DD86439-4597-4FF6-9AE1-AAD499670E52}"/>
                  </a:ext>
                </a:extLst>
              </p:cNvPr>
              <p:cNvSpPr/>
              <p:nvPr/>
            </p:nvSpPr>
            <p:spPr>
              <a:xfrm>
                <a:off x="209508" y="2240876"/>
                <a:ext cx="688842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dirty="0" smtClean="0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8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9DD86439-4597-4FF6-9AE1-AAD499670E5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08" y="2240876"/>
                <a:ext cx="688842" cy="52322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Graphic 21" descr="Sad face with no fill">
            <a:extLst>
              <a:ext uri="{FF2B5EF4-FFF2-40B4-BE49-F238E27FC236}">
                <a16:creationId xmlns:a16="http://schemas.microsoft.com/office/drawing/2014/main" id="{D5299786-B02C-4FEF-9E4A-09AD892FB43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096000" y="4622327"/>
            <a:ext cx="914400" cy="9144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07D39FC-B165-4BB5-B37C-6EC2568E25B1}"/>
              </a:ext>
            </a:extLst>
          </p:cNvPr>
          <p:cNvSpPr txBox="1"/>
          <p:nvPr/>
        </p:nvSpPr>
        <p:spPr>
          <a:xfrm>
            <a:off x="237706" y="4602473"/>
            <a:ext cx="5068585" cy="138499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Tattle-Tale </a:t>
            </a:r>
            <a:r>
              <a:rPr lang="en-US" sz="2800" dirty="0">
                <a:solidFill>
                  <a:schemeClr val="bg1"/>
                </a:solidFill>
              </a:rPr>
              <a:t>is False</a:t>
            </a:r>
            <a:r>
              <a:rPr lang="en-US" sz="2800" b="1" dirty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when at least 1  other predicate evaluate as False or Unknown.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A3128FB-9D31-45CE-B1DC-882A7B9CD49B}"/>
                  </a:ext>
                </a:extLst>
              </p:cNvPr>
              <p:cNvSpPr/>
              <p:nvPr/>
            </p:nvSpPr>
            <p:spPr>
              <a:xfrm>
                <a:off x="584438" y="3445703"/>
                <a:ext cx="3997120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:¬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∧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≠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6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BA3128FB-9D31-45CE-B1DC-882A7B9CD4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38" y="3445703"/>
                <a:ext cx="3997120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9576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3" grpId="0"/>
      <p:bldP spid="89" grpId="0"/>
      <p:bldP spid="4" grpId="0"/>
      <p:bldP spid="21" grpId="0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C85F6-3215-4539-B123-A8347462B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Security model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CB3078-6D39-46B7-9E1E-B59D8C89B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23393" y="3062315"/>
            <a:ext cx="9035552" cy="1745212"/>
          </a:xfrm>
        </p:spPr>
        <p:txBody>
          <a:bodyPr>
            <a:normAutofit/>
          </a:bodyPr>
          <a:lstStyle/>
          <a:p>
            <a:pPr algn="ctr"/>
            <a:r>
              <a:rPr lang="en-US" sz="3200" b="1" i="1" dirty="0">
                <a:solidFill>
                  <a:srgbClr val="C00000"/>
                </a:solidFill>
              </a:rPr>
              <a:t>Full deniability</a:t>
            </a:r>
            <a:r>
              <a:rPr lang="en-US" sz="3200" i="1" dirty="0">
                <a:solidFill>
                  <a:schemeClr val="tx1"/>
                </a:solidFill>
              </a:rPr>
              <a:t> is achieved for a shared view if for all the hidden cells in that view and their dependency instantiations, </a:t>
            </a:r>
            <a:r>
              <a:rPr lang="en-US" sz="3200" b="1" i="1" dirty="0">
                <a:solidFill>
                  <a:srgbClr val="C00000"/>
                </a:solidFill>
              </a:rPr>
              <a:t>Tattle-Tale Condition</a:t>
            </a:r>
            <a:r>
              <a:rPr lang="en-US" sz="3200" i="1" dirty="0">
                <a:solidFill>
                  <a:schemeClr val="tx1"/>
                </a:solidFill>
              </a:rPr>
              <a:t> is False.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140E1-D386-4323-B5C6-D974DC2BA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 descr="Shape&#10;&#10;Description automatically generated">
            <a:extLst>
              <a:ext uri="{FF2B5EF4-FFF2-40B4-BE49-F238E27FC236}">
                <a16:creationId xmlns:a16="http://schemas.microsoft.com/office/drawing/2014/main" id="{C8EA37F8-5A4C-40DB-B150-6967031F0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1546" y="187118"/>
            <a:ext cx="1357759" cy="1360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329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椭圆 3">
            <a:extLst>
              <a:ext uri="{FF2B5EF4-FFF2-40B4-BE49-F238E27FC236}">
                <a16:creationId xmlns:a16="http://schemas.microsoft.com/office/drawing/2014/main" id="{FC541439-9177-4198-8783-DDD4FC5A61B8}"/>
              </a:ext>
            </a:extLst>
          </p:cNvPr>
          <p:cNvSpPr/>
          <p:nvPr/>
        </p:nvSpPr>
        <p:spPr>
          <a:xfrm>
            <a:off x="1378491" y="1821285"/>
            <a:ext cx="4980340" cy="79443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76250F-F7A1-4F12-A4D7-6684E263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Tail of Tattle-Tales!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A060CE-95DA-4CC1-BB1B-154E8B7BD0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18</a:t>
            </a:fld>
            <a:endParaRPr lang="en-US"/>
          </a:p>
        </p:txBody>
      </p:sp>
      <p:cxnSp>
        <p:nvCxnSpPr>
          <p:cNvPr id="5" name="连接符: 曲线 7">
            <a:extLst>
              <a:ext uri="{FF2B5EF4-FFF2-40B4-BE49-F238E27FC236}">
                <a16:creationId xmlns:a16="http://schemas.microsoft.com/office/drawing/2014/main" id="{052A07AF-21F9-4ECA-BC00-806A52AB561F}"/>
              </a:ext>
            </a:extLst>
          </p:cNvPr>
          <p:cNvCxnSpPr>
            <a:cxnSpLocks/>
            <a:stCxn id="14" idx="0"/>
            <a:endCxn id="8" idx="2"/>
          </p:cNvCxnSpPr>
          <p:nvPr/>
        </p:nvCxnSpPr>
        <p:spPr>
          <a:xfrm rot="5400000" flipH="1" flipV="1">
            <a:off x="1247311" y="2496264"/>
            <a:ext cx="1014481" cy="842265"/>
          </a:xfrm>
          <a:prstGeom prst="curvedConnector3">
            <a:avLst>
              <a:gd name="adj1" fmla="val 50000"/>
            </a:avLst>
          </a:prstGeom>
          <a:ln w="34925" cap="flat" cmpd="thickThin">
            <a:bevel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组合 16">
            <a:extLst>
              <a:ext uri="{FF2B5EF4-FFF2-40B4-BE49-F238E27FC236}">
                <a16:creationId xmlns:a16="http://schemas.microsoft.com/office/drawing/2014/main" id="{BE679D76-5966-4C7B-8299-9DAC65DE9E25}"/>
              </a:ext>
            </a:extLst>
          </p:cNvPr>
          <p:cNvGrpSpPr/>
          <p:nvPr/>
        </p:nvGrpSpPr>
        <p:grpSpPr>
          <a:xfrm>
            <a:off x="1853342" y="2040823"/>
            <a:ext cx="644684" cy="379301"/>
            <a:chOff x="5414813" y="2750362"/>
            <a:chExt cx="644685" cy="379302"/>
          </a:xfrm>
        </p:grpSpPr>
        <p:sp>
          <p:nvSpPr>
            <p:cNvPr id="7" name="椭圆 13">
              <a:extLst>
                <a:ext uri="{FF2B5EF4-FFF2-40B4-BE49-F238E27FC236}">
                  <a16:creationId xmlns:a16="http://schemas.microsoft.com/office/drawing/2014/main" id="{75B08603-766F-4F56-BFCF-D3505A9B0E1E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文本框 15">
                  <a:extLst>
                    <a:ext uri="{FF2B5EF4-FFF2-40B4-BE49-F238E27FC236}">
                      <a16:creationId xmlns:a16="http://schemas.microsoft.com/office/drawing/2014/main" id="{C70E8F3D-EDA3-4B11-9F2A-7F79833000C5}"/>
                    </a:ext>
                  </a:extLst>
                </p:cNvPr>
                <p:cNvSpPr txBox="1"/>
                <p:nvPr/>
              </p:nvSpPr>
              <p:spPr>
                <a:xfrm>
                  <a:off x="5414813" y="2750362"/>
                  <a:ext cx="644685" cy="36933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latin typeface="Georgia" panose="02040502050405020303" pitchFamily="18" charset="0"/>
                    </a:rPr>
                    <a:t>  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</m:oMath>
                  </a14:m>
                  <a:endParaRPr lang="zh-CN" altLang="en-US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8" name="文本框 15">
                  <a:extLst>
                    <a:ext uri="{FF2B5EF4-FFF2-40B4-BE49-F238E27FC236}">
                      <a16:creationId xmlns:a16="http://schemas.microsoft.com/office/drawing/2014/main" id="{C70E8F3D-EDA3-4B11-9F2A-7F79833000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4813" y="2750362"/>
                  <a:ext cx="644685" cy="369333"/>
                </a:xfrm>
                <a:prstGeom prst="rect">
                  <a:avLst/>
                </a:prstGeom>
                <a:blipFill>
                  <a:blip r:embed="rId28"/>
                  <a:stretch>
                    <a:fillRect b="-1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" name="椭圆 33">
            <a:extLst>
              <a:ext uri="{FF2B5EF4-FFF2-40B4-BE49-F238E27FC236}">
                <a16:creationId xmlns:a16="http://schemas.microsoft.com/office/drawing/2014/main" id="{40E84DA1-1380-4633-B022-EA5ED95841B4}"/>
              </a:ext>
            </a:extLst>
          </p:cNvPr>
          <p:cNvSpPr/>
          <p:nvPr/>
        </p:nvSpPr>
        <p:spPr>
          <a:xfrm>
            <a:off x="166447" y="3424636"/>
            <a:ext cx="2333944" cy="72557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41">
            <a:extLst>
              <a:ext uri="{FF2B5EF4-FFF2-40B4-BE49-F238E27FC236}">
                <a16:creationId xmlns:a16="http://schemas.microsoft.com/office/drawing/2014/main" id="{EF58C672-FCE1-486C-9B2A-E5E006DFB529}"/>
              </a:ext>
            </a:extLst>
          </p:cNvPr>
          <p:cNvGrpSpPr/>
          <p:nvPr/>
        </p:nvGrpSpPr>
        <p:grpSpPr>
          <a:xfrm>
            <a:off x="354123" y="3637835"/>
            <a:ext cx="392044" cy="344691"/>
            <a:chOff x="5412094" y="2807068"/>
            <a:chExt cx="644685" cy="322596"/>
          </a:xfrm>
        </p:grpSpPr>
        <p:sp>
          <p:nvSpPr>
            <p:cNvPr id="16" name="椭圆 42">
              <a:extLst>
                <a:ext uri="{FF2B5EF4-FFF2-40B4-BE49-F238E27FC236}">
                  <a16:creationId xmlns:a16="http://schemas.microsoft.com/office/drawing/2014/main" id="{1AA3EA80-8EF4-4253-901B-4738E9206694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文本框 43">
                  <a:extLst>
                    <a:ext uri="{FF2B5EF4-FFF2-40B4-BE49-F238E27FC236}">
                      <a16:creationId xmlns:a16="http://schemas.microsoft.com/office/drawing/2014/main" id="{DCE77EC3-E642-4AF8-83C4-58B60B385C01}"/>
                    </a:ext>
                  </a:extLst>
                </p:cNvPr>
                <p:cNvSpPr txBox="1"/>
                <p:nvPr/>
              </p:nvSpPr>
              <p:spPr>
                <a:xfrm>
                  <a:off x="5412094" y="2807068"/>
                  <a:ext cx="644685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17" name="文本框 43">
                  <a:extLst>
                    <a:ext uri="{FF2B5EF4-FFF2-40B4-BE49-F238E27FC236}">
                      <a16:creationId xmlns:a16="http://schemas.microsoft.com/office/drawing/2014/main" id="{DCE77EC3-E642-4AF8-83C4-58B60B385C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2094" y="2807068"/>
                  <a:ext cx="644685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组合 44">
            <a:extLst>
              <a:ext uri="{FF2B5EF4-FFF2-40B4-BE49-F238E27FC236}">
                <a16:creationId xmlns:a16="http://schemas.microsoft.com/office/drawing/2014/main" id="{36CA3A62-0902-4C7C-B04D-93517743F2F0}"/>
              </a:ext>
            </a:extLst>
          </p:cNvPr>
          <p:cNvGrpSpPr/>
          <p:nvPr/>
        </p:nvGrpSpPr>
        <p:grpSpPr>
          <a:xfrm>
            <a:off x="886249" y="3630744"/>
            <a:ext cx="392044" cy="344691"/>
            <a:chOff x="5428989" y="2807068"/>
            <a:chExt cx="644685" cy="322596"/>
          </a:xfrm>
        </p:grpSpPr>
        <p:sp>
          <p:nvSpPr>
            <p:cNvPr id="19" name="椭圆 45">
              <a:extLst>
                <a:ext uri="{FF2B5EF4-FFF2-40B4-BE49-F238E27FC236}">
                  <a16:creationId xmlns:a16="http://schemas.microsoft.com/office/drawing/2014/main" id="{8AA57593-8F6B-4120-9873-6D108EE0BB04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文本框 46">
                  <a:extLst>
                    <a:ext uri="{FF2B5EF4-FFF2-40B4-BE49-F238E27FC236}">
                      <a16:creationId xmlns:a16="http://schemas.microsoft.com/office/drawing/2014/main" id="{485DB2CA-759B-462B-9858-650193BF8BA9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140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0" name="文本框 46">
                  <a:extLst>
                    <a:ext uri="{FF2B5EF4-FFF2-40B4-BE49-F238E27FC236}">
                      <a16:creationId xmlns:a16="http://schemas.microsoft.com/office/drawing/2014/main" id="{485DB2CA-759B-462B-9858-650193BF8B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E124D3B5-E6AF-4898-8612-D6D61EEFD908}"/>
              </a:ext>
            </a:extLst>
          </p:cNvPr>
          <p:cNvSpPr txBox="1">
            <a:spLocks/>
          </p:cNvSpPr>
          <p:nvPr/>
        </p:nvSpPr>
        <p:spPr>
          <a:xfrm>
            <a:off x="581247" y="5421570"/>
            <a:ext cx="10436762" cy="126081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chemeClr val="tx1"/>
              </a:buClr>
              <a:buFont typeface="Arial" panose="020B0604020202020204" pitchFamily="34" charset="0"/>
              <a:buChar char="•"/>
            </a:pPr>
            <a:endParaRPr lang="en-US"/>
          </a:p>
        </p:txBody>
      </p:sp>
      <p:cxnSp>
        <p:nvCxnSpPr>
          <p:cNvPr id="185" name="连接符: 曲线 7">
            <a:extLst>
              <a:ext uri="{FF2B5EF4-FFF2-40B4-BE49-F238E27FC236}">
                <a16:creationId xmlns:a16="http://schemas.microsoft.com/office/drawing/2014/main" id="{6798780B-3A7C-41DD-9E83-7C3EA26050A7}"/>
              </a:ext>
            </a:extLst>
          </p:cNvPr>
          <p:cNvCxnSpPr>
            <a:cxnSpLocks/>
            <a:stCxn id="198" idx="0"/>
            <a:endCxn id="7" idx="4"/>
          </p:cNvCxnSpPr>
          <p:nvPr/>
        </p:nvCxnSpPr>
        <p:spPr>
          <a:xfrm rot="16200000" flipV="1">
            <a:off x="2474376" y="2151948"/>
            <a:ext cx="1062235" cy="1598588"/>
          </a:xfrm>
          <a:prstGeom prst="curvedConnector3">
            <a:avLst>
              <a:gd name="adj1" fmla="val 50000"/>
            </a:avLst>
          </a:prstGeom>
          <a:ln w="34925" cap="flat" cmpd="thickThin">
            <a:bevel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连接符: 曲线 7">
            <a:extLst>
              <a:ext uri="{FF2B5EF4-FFF2-40B4-BE49-F238E27FC236}">
                <a16:creationId xmlns:a16="http://schemas.microsoft.com/office/drawing/2014/main" id="{B77A1F17-F31B-4821-AD18-2AB6FB0B6B89}"/>
              </a:ext>
            </a:extLst>
          </p:cNvPr>
          <p:cNvCxnSpPr>
            <a:cxnSpLocks/>
            <a:stCxn id="208" idx="0"/>
            <a:endCxn id="224" idx="2"/>
          </p:cNvCxnSpPr>
          <p:nvPr/>
        </p:nvCxnSpPr>
        <p:spPr>
          <a:xfrm rot="16200000" flipV="1">
            <a:off x="5243496" y="2620670"/>
            <a:ext cx="1113094" cy="593031"/>
          </a:xfrm>
          <a:prstGeom prst="curvedConnector3">
            <a:avLst>
              <a:gd name="adj1" fmla="val 50000"/>
            </a:avLst>
          </a:prstGeom>
          <a:ln w="34925" cap="flat" cmpd="thickThin">
            <a:bevel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椭圆 96">
            <a:extLst>
              <a:ext uri="{FF2B5EF4-FFF2-40B4-BE49-F238E27FC236}">
                <a16:creationId xmlns:a16="http://schemas.microsoft.com/office/drawing/2014/main" id="{A58C48C4-112B-4857-95F8-B8CD1C1D2AD6}"/>
              </a:ext>
            </a:extLst>
          </p:cNvPr>
          <p:cNvSpPr/>
          <p:nvPr/>
        </p:nvSpPr>
        <p:spPr>
          <a:xfrm>
            <a:off x="551850" y="4749045"/>
            <a:ext cx="2602983" cy="67083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89" name="组合 97">
            <a:extLst>
              <a:ext uri="{FF2B5EF4-FFF2-40B4-BE49-F238E27FC236}">
                <a16:creationId xmlns:a16="http://schemas.microsoft.com/office/drawing/2014/main" id="{DE624F36-B65B-461E-A59D-4138A4292621}"/>
              </a:ext>
            </a:extLst>
          </p:cNvPr>
          <p:cNvGrpSpPr/>
          <p:nvPr/>
        </p:nvGrpSpPr>
        <p:grpSpPr>
          <a:xfrm>
            <a:off x="903412" y="4892978"/>
            <a:ext cx="392044" cy="344691"/>
            <a:chOff x="5428989" y="2807068"/>
            <a:chExt cx="644685" cy="322596"/>
          </a:xfrm>
        </p:grpSpPr>
        <p:sp>
          <p:nvSpPr>
            <p:cNvPr id="196" name="椭圆 104">
              <a:extLst>
                <a:ext uri="{FF2B5EF4-FFF2-40B4-BE49-F238E27FC236}">
                  <a16:creationId xmlns:a16="http://schemas.microsoft.com/office/drawing/2014/main" id="{CD09E82B-68EE-43A5-A231-8AD780645184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文本框 105">
                  <a:extLst>
                    <a:ext uri="{FF2B5EF4-FFF2-40B4-BE49-F238E27FC236}">
                      <a16:creationId xmlns:a16="http://schemas.microsoft.com/office/drawing/2014/main" id="{2C30ED8A-84AC-4CD7-BE0F-5C06AB79F9CD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197" name="文本框 105">
                  <a:extLst>
                    <a:ext uri="{FF2B5EF4-FFF2-40B4-BE49-F238E27FC236}">
                      <a16:creationId xmlns:a16="http://schemas.microsoft.com/office/drawing/2014/main" id="{2C30ED8A-84AC-4CD7-BE0F-5C06AB79F9C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0" name="组合 98">
            <a:extLst>
              <a:ext uri="{FF2B5EF4-FFF2-40B4-BE49-F238E27FC236}">
                <a16:creationId xmlns:a16="http://schemas.microsoft.com/office/drawing/2014/main" id="{A40EB560-6D2B-4CB8-A184-0ACF345B3FC9}"/>
              </a:ext>
            </a:extLst>
          </p:cNvPr>
          <p:cNvGrpSpPr/>
          <p:nvPr/>
        </p:nvGrpSpPr>
        <p:grpSpPr>
          <a:xfrm>
            <a:off x="1378490" y="4872168"/>
            <a:ext cx="392044" cy="365500"/>
            <a:chOff x="5445326" y="2787593"/>
            <a:chExt cx="644685" cy="342071"/>
          </a:xfrm>
        </p:grpSpPr>
        <p:sp>
          <p:nvSpPr>
            <p:cNvPr id="194" name="椭圆 102">
              <a:extLst>
                <a:ext uri="{FF2B5EF4-FFF2-40B4-BE49-F238E27FC236}">
                  <a16:creationId xmlns:a16="http://schemas.microsoft.com/office/drawing/2014/main" id="{0F206305-CC6C-490F-9580-76C26E212BB7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5" name="文本框 103">
                  <a:extLst>
                    <a:ext uri="{FF2B5EF4-FFF2-40B4-BE49-F238E27FC236}">
                      <a16:creationId xmlns:a16="http://schemas.microsoft.com/office/drawing/2014/main" id="{B520629F-5512-4E7A-A86D-62129A9791A5}"/>
                    </a:ext>
                  </a:extLst>
                </p:cNvPr>
                <p:cNvSpPr txBox="1"/>
                <p:nvPr/>
              </p:nvSpPr>
              <p:spPr>
                <a:xfrm>
                  <a:off x="5445326" y="2787593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195" name="文本框 103">
                  <a:extLst>
                    <a:ext uri="{FF2B5EF4-FFF2-40B4-BE49-F238E27FC236}">
                      <a16:creationId xmlns:a16="http://schemas.microsoft.com/office/drawing/2014/main" id="{B520629F-5512-4E7A-A86D-62129A9791A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5326" y="2787593"/>
                  <a:ext cx="644685" cy="28804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91" name="组合 99">
            <a:extLst>
              <a:ext uri="{FF2B5EF4-FFF2-40B4-BE49-F238E27FC236}">
                <a16:creationId xmlns:a16="http://schemas.microsoft.com/office/drawing/2014/main" id="{D517CD7E-33A9-4168-8E32-85531A7603A4}"/>
              </a:ext>
            </a:extLst>
          </p:cNvPr>
          <p:cNvGrpSpPr/>
          <p:nvPr/>
        </p:nvGrpSpPr>
        <p:grpSpPr>
          <a:xfrm>
            <a:off x="1876510" y="4892976"/>
            <a:ext cx="392044" cy="344691"/>
            <a:chOff x="5428989" y="2807068"/>
            <a:chExt cx="644685" cy="322596"/>
          </a:xfrm>
        </p:grpSpPr>
        <p:sp>
          <p:nvSpPr>
            <p:cNvPr id="192" name="椭圆 100">
              <a:extLst>
                <a:ext uri="{FF2B5EF4-FFF2-40B4-BE49-F238E27FC236}">
                  <a16:creationId xmlns:a16="http://schemas.microsoft.com/office/drawing/2014/main" id="{0EA5E2F7-AE5B-412A-A628-34D26F5F3D1E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3" name="文本框 101">
                  <a:extLst>
                    <a:ext uri="{FF2B5EF4-FFF2-40B4-BE49-F238E27FC236}">
                      <a16:creationId xmlns:a16="http://schemas.microsoft.com/office/drawing/2014/main" id="{96052D1F-2C44-4C27-A59E-47CB5371EE8C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zh-CN" altLang="en-US" sz="140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193" name="文本框 101">
                  <a:extLst>
                    <a:ext uri="{FF2B5EF4-FFF2-40B4-BE49-F238E27FC236}">
                      <a16:creationId xmlns:a16="http://schemas.microsoft.com/office/drawing/2014/main" id="{96052D1F-2C44-4C27-A59E-47CB5371EE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1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8" name="椭圆 33">
            <a:extLst>
              <a:ext uri="{FF2B5EF4-FFF2-40B4-BE49-F238E27FC236}">
                <a16:creationId xmlns:a16="http://schemas.microsoft.com/office/drawing/2014/main" id="{6C586424-98E4-456C-9347-B7E1A3C6F926}"/>
              </a:ext>
            </a:extLst>
          </p:cNvPr>
          <p:cNvSpPr/>
          <p:nvPr/>
        </p:nvSpPr>
        <p:spPr>
          <a:xfrm>
            <a:off x="2520938" y="3482359"/>
            <a:ext cx="2567698" cy="68510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99" name="组合 44">
            <a:extLst>
              <a:ext uri="{FF2B5EF4-FFF2-40B4-BE49-F238E27FC236}">
                <a16:creationId xmlns:a16="http://schemas.microsoft.com/office/drawing/2014/main" id="{74201DC8-1C73-4DA8-B142-358F0365A670}"/>
              </a:ext>
            </a:extLst>
          </p:cNvPr>
          <p:cNvGrpSpPr/>
          <p:nvPr/>
        </p:nvGrpSpPr>
        <p:grpSpPr>
          <a:xfrm>
            <a:off x="2827725" y="3636035"/>
            <a:ext cx="392044" cy="370569"/>
            <a:chOff x="5448224" y="2782849"/>
            <a:chExt cx="644683" cy="346815"/>
          </a:xfrm>
        </p:grpSpPr>
        <p:sp>
          <p:nvSpPr>
            <p:cNvPr id="200" name="椭圆 45">
              <a:extLst>
                <a:ext uri="{FF2B5EF4-FFF2-40B4-BE49-F238E27FC236}">
                  <a16:creationId xmlns:a16="http://schemas.microsoft.com/office/drawing/2014/main" id="{CD5A82FF-DF02-433A-AF7F-2BCAAACB6008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1" name="文本框 46">
                  <a:extLst>
                    <a:ext uri="{FF2B5EF4-FFF2-40B4-BE49-F238E27FC236}">
                      <a16:creationId xmlns:a16="http://schemas.microsoft.com/office/drawing/2014/main" id="{2CC5A6E1-290C-4D58-BFC2-B9C648C5F22D}"/>
                    </a:ext>
                  </a:extLst>
                </p:cNvPr>
                <p:cNvSpPr txBox="1"/>
                <p:nvPr/>
              </p:nvSpPr>
              <p:spPr>
                <a:xfrm>
                  <a:off x="5448224" y="2782849"/>
                  <a:ext cx="644683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01" name="文本框 46">
                  <a:extLst>
                    <a:ext uri="{FF2B5EF4-FFF2-40B4-BE49-F238E27FC236}">
                      <a16:creationId xmlns:a16="http://schemas.microsoft.com/office/drawing/2014/main" id="{2CC5A6E1-290C-4D58-BFC2-B9C648C5F2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8224" y="2782849"/>
                  <a:ext cx="644683" cy="28804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2" name="组合 44">
            <a:extLst>
              <a:ext uri="{FF2B5EF4-FFF2-40B4-BE49-F238E27FC236}">
                <a16:creationId xmlns:a16="http://schemas.microsoft.com/office/drawing/2014/main" id="{946348DB-3582-4ED7-A57B-DF93D4FF0985}"/>
              </a:ext>
            </a:extLst>
          </p:cNvPr>
          <p:cNvGrpSpPr/>
          <p:nvPr/>
        </p:nvGrpSpPr>
        <p:grpSpPr>
          <a:xfrm>
            <a:off x="3353798" y="3630666"/>
            <a:ext cx="392044" cy="344691"/>
            <a:chOff x="5428989" y="2807068"/>
            <a:chExt cx="644685" cy="322596"/>
          </a:xfrm>
        </p:grpSpPr>
        <p:sp>
          <p:nvSpPr>
            <p:cNvPr id="203" name="椭圆 45">
              <a:extLst>
                <a:ext uri="{FF2B5EF4-FFF2-40B4-BE49-F238E27FC236}">
                  <a16:creationId xmlns:a16="http://schemas.microsoft.com/office/drawing/2014/main" id="{3125DEF5-7B39-4ED4-BC06-803480FBE80C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4" name="文本框 46">
                  <a:extLst>
                    <a:ext uri="{FF2B5EF4-FFF2-40B4-BE49-F238E27FC236}">
                      <a16:creationId xmlns:a16="http://schemas.microsoft.com/office/drawing/2014/main" id="{28D5AD38-1FAB-4358-A681-A32492D9C33C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04" name="文本框 46">
                  <a:extLst>
                    <a:ext uri="{FF2B5EF4-FFF2-40B4-BE49-F238E27FC236}">
                      <a16:creationId xmlns:a16="http://schemas.microsoft.com/office/drawing/2014/main" id="{28D5AD38-1FAB-4358-A681-A32492D9C3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05" name="组合 44">
            <a:extLst>
              <a:ext uri="{FF2B5EF4-FFF2-40B4-BE49-F238E27FC236}">
                <a16:creationId xmlns:a16="http://schemas.microsoft.com/office/drawing/2014/main" id="{360877E9-F25E-4F41-8143-E15FDB5A890D}"/>
              </a:ext>
            </a:extLst>
          </p:cNvPr>
          <p:cNvGrpSpPr/>
          <p:nvPr/>
        </p:nvGrpSpPr>
        <p:grpSpPr>
          <a:xfrm>
            <a:off x="3791543" y="3627425"/>
            <a:ext cx="392044" cy="344691"/>
            <a:chOff x="5428989" y="2807068"/>
            <a:chExt cx="644685" cy="322596"/>
          </a:xfrm>
        </p:grpSpPr>
        <p:sp>
          <p:nvSpPr>
            <p:cNvPr id="206" name="椭圆 45">
              <a:extLst>
                <a:ext uri="{FF2B5EF4-FFF2-40B4-BE49-F238E27FC236}">
                  <a16:creationId xmlns:a16="http://schemas.microsoft.com/office/drawing/2014/main" id="{47D41026-2163-4442-94AD-F6E44F433E34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7" name="文本框 46">
                  <a:extLst>
                    <a:ext uri="{FF2B5EF4-FFF2-40B4-BE49-F238E27FC236}">
                      <a16:creationId xmlns:a16="http://schemas.microsoft.com/office/drawing/2014/main" id="{2585ED3A-16EB-45A2-86F5-20C539211C98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latin typeface="Georgia" panose="02040502050405020303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07" name="文本框 46">
                  <a:extLst>
                    <a:ext uri="{FF2B5EF4-FFF2-40B4-BE49-F238E27FC236}">
                      <a16:creationId xmlns:a16="http://schemas.microsoft.com/office/drawing/2014/main" id="{2585ED3A-16EB-45A2-86F5-20C539211C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8" name="椭圆 33">
            <a:extLst>
              <a:ext uri="{FF2B5EF4-FFF2-40B4-BE49-F238E27FC236}">
                <a16:creationId xmlns:a16="http://schemas.microsoft.com/office/drawing/2014/main" id="{5754A878-7C73-4A4B-ACCE-52409EAEC6A7}"/>
              </a:ext>
            </a:extLst>
          </p:cNvPr>
          <p:cNvSpPr/>
          <p:nvPr/>
        </p:nvSpPr>
        <p:spPr>
          <a:xfrm>
            <a:off x="5125985" y="3473733"/>
            <a:ext cx="1941146" cy="61321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9" name="组合 44">
            <a:extLst>
              <a:ext uri="{FF2B5EF4-FFF2-40B4-BE49-F238E27FC236}">
                <a16:creationId xmlns:a16="http://schemas.microsoft.com/office/drawing/2014/main" id="{72BE49E3-EF75-4B3B-88D6-965D484D55B6}"/>
              </a:ext>
            </a:extLst>
          </p:cNvPr>
          <p:cNvGrpSpPr/>
          <p:nvPr/>
        </p:nvGrpSpPr>
        <p:grpSpPr>
          <a:xfrm>
            <a:off x="5297203" y="3568057"/>
            <a:ext cx="394756" cy="344691"/>
            <a:chOff x="5405668" y="2807068"/>
            <a:chExt cx="649144" cy="322596"/>
          </a:xfrm>
        </p:grpSpPr>
        <p:sp>
          <p:nvSpPr>
            <p:cNvPr id="210" name="椭圆 45">
              <a:extLst>
                <a:ext uri="{FF2B5EF4-FFF2-40B4-BE49-F238E27FC236}">
                  <a16:creationId xmlns:a16="http://schemas.microsoft.com/office/drawing/2014/main" id="{5F209008-67A6-468F-BFBE-4CF07C68396B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1" name="文本框 46">
                  <a:extLst>
                    <a:ext uri="{FF2B5EF4-FFF2-40B4-BE49-F238E27FC236}">
                      <a16:creationId xmlns:a16="http://schemas.microsoft.com/office/drawing/2014/main" id="{6062C947-AB7B-4864-A489-07415BACC34B}"/>
                    </a:ext>
                  </a:extLst>
                </p:cNvPr>
                <p:cNvSpPr txBox="1"/>
                <p:nvPr/>
              </p:nvSpPr>
              <p:spPr>
                <a:xfrm>
                  <a:off x="5405668" y="2807068"/>
                  <a:ext cx="644684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oMath>
                    </m:oMathPara>
                  </a14:m>
                  <a:endParaRPr lang="zh-CN" altLang="en-US" sz="140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11" name="文本框 46">
                  <a:extLst>
                    <a:ext uri="{FF2B5EF4-FFF2-40B4-BE49-F238E27FC236}">
                      <a16:creationId xmlns:a16="http://schemas.microsoft.com/office/drawing/2014/main" id="{6062C947-AB7B-4864-A489-07415BACC3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5668" y="2807068"/>
                  <a:ext cx="644684" cy="28804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2" name="组合 44">
            <a:extLst>
              <a:ext uri="{FF2B5EF4-FFF2-40B4-BE49-F238E27FC236}">
                <a16:creationId xmlns:a16="http://schemas.microsoft.com/office/drawing/2014/main" id="{A3B7BDA0-BCA8-4B48-8AE0-974E54C81740}"/>
              </a:ext>
            </a:extLst>
          </p:cNvPr>
          <p:cNvGrpSpPr/>
          <p:nvPr/>
        </p:nvGrpSpPr>
        <p:grpSpPr>
          <a:xfrm>
            <a:off x="5762314" y="3567229"/>
            <a:ext cx="392044" cy="344691"/>
            <a:chOff x="5428989" y="2807068"/>
            <a:chExt cx="644685" cy="322596"/>
          </a:xfrm>
        </p:grpSpPr>
        <p:sp>
          <p:nvSpPr>
            <p:cNvPr id="213" name="椭圆 45">
              <a:extLst>
                <a:ext uri="{FF2B5EF4-FFF2-40B4-BE49-F238E27FC236}">
                  <a16:creationId xmlns:a16="http://schemas.microsoft.com/office/drawing/2014/main" id="{37CDF7DA-5A94-47F7-87C2-1D5AC041E767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4" name="文本框 46">
                  <a:extLst>
                    <a:ext uri="{FF2B5EF4-FFF2-40B4-BE49-F238E27FC236}">
                      <a16:creationId xmlns:a16="http://schemas.microsoft.com/office/drawing/2014/main" id="{CA34B41A-57BA-4024-904F-A01444ABC611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</m:oMath>
                    </m:oMathPara>
                  </a14:m>
                  <a:endParaRPr lang="zh-CN" altLang="en-US" sz="140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14" name="文本框 46">
                  <a:extLst>
                    <a:ext uri="{FF2B5EF4-FFF2-40B4-BE49-F238E27FC236}">
                      <a16:creationId xmlns:a16="http://schemas.microsoft.com/office/drawing/2014/main" id="{CA34B41A-57BA-4024-904F-A01444ABC6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15" name="组合 44">
            <a:extLst>
              <a:ext uri="{FF2B5EF4-FFF2-40B4-BE49-F238E27FC236}">
                <a16:creationId xmlns:a16="http://schemas.microsoft.com/office/drawing/2014/main" id="{EA359D0C-5ED5-4435-93DA-7D7F80AB8C83}"/>
              </a:ext>
            </a:extLst>
          </p:cNvPr>
          <p:cNvGrpSpPr/>
          <p:nvPr/>
        </p:nvGrpSpPr>
        <p:grpSpPr>
          <a:xfrm>
            <a:off x="6169159" y="3348590"/>
            <a:ext cx="392044" cy="560088"/>
            <a:chOff x="5421760" y="2605478"/>
            <a:chExt cx="644685" cy="524186"/>
          </a:xfrm>
        </p:grpSpPr>
        <p:sp>
          <p:nvSpPr>
            <p:cNvPr id="216" name="椭圆 45">
              <a:extLst>
                <a:ext uri="{FF2B5EF4-FFF2-40B4-BE49-F238E27FC236}">
                  <a16:creationId xmlns:a16="http://schemas.microsoft.com/office/drawing/2014/main" id="{C60476AB-C64C-43FE-A24B-8D81522AFA70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7" name="文本框 46">
                  <a:extLst>
                    <a:ext uri="{FF2B5EF4-FFF2-40B4-BE49-F238E27FC236}">
                      <a16:creationId xmlns:a16="http://schemas.microsoft.com/office/drawing/2014/main" id="{0BCCA532-A9BA-4363-8987-BA04A0FE0F73}"/>
                    </a:ext>
                  </a:extLst>
                </p:cNvPr>
                <p:cNvSpPr txBox="1"/>
                <p:nvPr/>
              </p:nvSpPr>
              <p:spPr>
                <a:xfrm>
                  <a:off x="5421760" y="2605478"/>
                  <a:ext cx="644685" cy="4896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>
                      <a:latin typeface="Georgia" panose="02040502050405020303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a14:m>
                  <a:endParaRPr lang="zh-CN" altLang="en-US" sz="140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17" name="文本框 46">
                  <a:extLst>
                    <a:ext uri="{FF2B5EF4-FFF2-40B4-BE49-F238E27FC236}">
                      <a16:creationId xmlns:a16="http://schemas.microsoft.com/office/drawing/2014/main" id="{0BCCA532-A9BA-4363-8987-BA04A0FE0F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1760" y="2605478"/>
                  <a:ext cx="644685" cy="489681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19" name="连接符: 曲线 7">
            <a:extLst>
              <a:ext uri="{FF2B5EF4-FFF2-40B4-BE49-F238E27FC236}">
                <a16:creationId xmlns:a16="http://schemas.microsoft.com/office/drawing/2014/main" id="{0E300DA5-6A09-4E6C-AF66-94600DA5F263}"/>
              </a:ext>
            </a:extLst>
          </p:cNvPr>
          <p:cNvCxnSpPr>
            <a:cxnSpLocks/>
            <a:stCxn id="188" idx="0"/>
            <a:endCxn id="97" idx="2"/>
          </p:cNvCxnSpPr>
          <p:nvPr/>
        </p:nvCxnSpPr>
        <p:spPr>
          <a:xfrm rot="16200000" flipV="1">
            <a:off x="854316" y="3750018"/>
            <a:ext cx="718550" cy="1279503"/>
          </a:xfrm>
          <a:prstGeom prst="curvedConnector3">
            <a:avLst>
              <a:gd name="adj1" fmla="val 50000"/>
            </a:avLst>
          </a:prstGeom>
          <a:ln w="34925" cap="flat" cmpd="thickThin">
            <a:bevel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0" name="连接符: 曲线 7">
            <a:extLst>
              <a:ext uri="{FF2B5EF4-FFF2-40B4-BE49-F238E27FC236}">
                <a16:creationId xmlns:a16="http://schemas.microsoft.com/office/drawing/2014/main" id="{F9F25DEE-025A-4015-9217-00983B5E7BCD}"/>
              </a:ext>
            </a:extLst>
          </p:cNvPr>
          <p:cNvCxnSpPr>
            <a:cxnSpLocks/>
            <a:stCxn id="221" idx="0"/>
            <a:endCxn id="232" idx="2"/>
          </p:cNvCxnSpPr>
          <p:nvPr/>
        </p:nvCxnSpPr>
        <p:spPr>
          <a:xfrm rot="16200000" flipV="1">
            <a:off x="6048048" y="4301198"/>
            <a:ext cx="911976" cy="229961"/>
          </a:xfrm>
          <a:prstGeom prst="curvedConnector3">
            <a:avLst>
              <a:gd name="adj1" fmla="val 50000"/>
            </a:avLst>
          </a:prstGeom>
          <a:ln w="34925" cap="flat" cmpd="thickThin">
            <a:bevel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1" name="椭圆 96">
            <a:extLst>
              <a:ext uri="{FF2B5EF4-FFF2-40B4-BE49-F238E27FC236}">
                <a16:creationId xmlns:a16="http://schemas.microsoft.com/office/drawing/2014/main" id="{2D4DACFD-621B-450B-BC93-2D22ACAA9666}"/>
              </a:ext>
            </a:extLst>
          </p:cNvPr>
          <p:cNvSpPr/>
          <p:nvPr/>
        </p:nvSpPr>
        <p:spPr>
          <a:xfrm>
            <a:off x="5958665" y="4872167"/>
            <a:ext cx="1320701" cy="54770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….</a:t>
            </a:r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22" name="组合 17">
            <a:extLst>
              <a:ext uri="{FF2B5EF4-FFF2-40B4-BE49-F238E27FC236}">
                <a16:creationId xmlns:a16="http://schemas.microsoft.com/office/drawing/2014/main" id="{C41C6384-FC70-4900-B9A7-7950C0ED1996}"/>
              </a:ext>
            </a:extLst>
          </p:cNvPr>
          <p:cNvGrpSpPr/>
          <p:nvPr/>
        </p:nvGrpSpPr>
        <p:grpSpPr>
          <a:xfrm>
            <a:off x="5181184" y="1991307"/>
            <a:ext cx="644685" cy="373365"/>
            <a:chOff x="5425102" y="2756299"/>
            <a:chExt cx="644685" cy="373365"/>
          </a:xfrm>
        </p:grpSpPr>
        <p:sp>
          <p:nvSpPr>
            <p:cNvPr id="223" name="椭圆 18">
              <a:extLst>
                <a:ext uri="{FF2B5EF4-FFF2-40B4-BE49-F238E27FC236}">
                  <a16:creationId xmlns:a16="http://schemas.microsoft.com/office/drawing/2014/main" id="{DF66A252-144A-4EA8-9EF9-E53A91B71BB7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4" name="文本框 19">
                  <a:extLst>
                    <a:ext uri="{FF2B5EF4-FFF2-40B4-BE49-F238E27FC236}">
                      <a16:creationId xmlns:a16="http://schemas.microsoft.com/office/drawing/2014/main" id="{DB0DF477-9348-429A-9B44-F66BC244CE15}"/>
                    </a:ext>
                  </a:extLst>
                </p:cNvPr>
                <p:cNvSpPr txBox="1"/>
                <p:nvPr/>
              </p:nvSpPr>
              <p:spPr>
                <a:xfrm>
                  <a:off x="5425102" y="2756299"/>
                  <a:ext cx="6446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zh-CN" altLang="en-US" sz="2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24" name="文本框 19">
                  <a:extLst>
                    <a:ext uri="{FF2B5EF4-FFF2-40B4-BE49-F238E27FC236}">
                      <a16:creationId xmlns:a16="http://schemas.microsoft.com/office/drawing/2014/main" id="{DB0DF477-9348-429A-9B44-F66BC244CE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5102" y="2756299"/>
                  <a:ext cx="644685" cy="369332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5" name="文本框 20">
            <a:extLst>
              <a:ext uri="{FF2B5EF4-FFF2-40B4-BE49-F238E27FC236}">
                <a16:creationId xmlns:a16="http://schemas.microsoft.com/office/drawing/2014/main" id="{C964B56A-4B45-4A80-8185-D085DF3610BE}"/>
              </a:ext>
            </a:extLst>
          </p:cNvPr>
          <p:cNvSpPr txBox="1"/>
          <p:nvPr/>
        </p:nvSpPr>
        <p:spPr>
          <a:xfrm>
            <a:off x="2635572" y="2041363"/>
            <a:ext cx="64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latin typeface="Georgia" panose="02040502050405020303" pitchFamily="18" charset="0"/>
              </a:rPr>
              <a:t>…</a:t>
            </a:r>
            <a:endParaRPr lang="zh-CN" altLang="en-US">
              <a:latin typeface="Georgia" panose="02040502050405020303" pitchFamily="18" charset="0"/>
            </a:endParaRPr>
          </a:p>
        </p:txBody>
      </p:sp>
      <p:sp>
        <p:nvSpPr>
          <p:cNvPr id="226" name="文本框 20">
            <a:extLst>
              <a:ext uri="{FF2B5EF4-FFF2-40B4-BE49-F238E27FC236}">
                <a16:creationId xmlns:a16="http://schemas.microsoft.com/office/drawing/2014/main" id="{7B7CF295-EE18-4139-933D-356B9E85BEAB}"/>
              </a:ext>
            </a:extLst>
          </p:cNvPr>
          <p:cNvSpPr txBox="1"/>
          <p:nvPr/>
        </p:nvSpPr>
        <p:spPr>
          <a:xfrm>
            <a:off x="3151007" y="2032279"/>
            <a:ext cx="64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Georgia" panose="02040502050405020303" pitchFamily="18" charset="0"/>
              </a:rPr>
              <a:t>…</a:t>
            </a:r>
            <a:endParaRPr lang="zh-CN" altLang="en-US" dirty="0">
              <a:latin typeface="Georgia" panose="02040502050405020303" pitchFamily="18" charset="0"/>
            </a:endParaRPr>
          </a:p>
        </p:txBody>
      </p:sp>
      <p:sp>
        <p:nvSpPr>
          <p:cNvPr id="227" name="椭圆 96">
            <a:extLst>
              <a:ext uri="{FF2B5EF4-FFF2-40B4-BE49-F238E27FC236}">
                <a16:creationId xmlns:a16="http://schemas.microsoft.com/office/drawing/2014/main" id="{EBCCB8C0-15A8-402B-85B5-ED2C41B1EE8B}"/>
              </a:ext>
            </a:extLst>
          </p:cNvPr>
          <p:cNvSpPr/>
          <p:nvPr/>
        </p:nvSpPr>
        <p:spPr>
          <a:xfrm flipV="1">
            <a:off x="7476571" y="3475647"/>
            <a:ext cx="1430616" cy="6132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….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1" name="Rectangle 230">
            <a:extLst>
              <a:ext uri="{FF2B5EF4-FFF2-40B4-BE49-F238E27FC236}">
                <a16:creationId xmlns:a16="http://schemas.microsoft.com/office/drawing/2014/main" id="{4C25245C-4933-480D-A5E4-E85A8AB6D002}"/>
              </a:ext>
            </a:extLst>
          </p:cNvPr>
          <p:cNvSpPr/>
          <p:nvPr/>
        </p:nvSpPr>
        <p:spPr>
          <a:xfrm>
            <a:off x="2795245" y="3603212"/>
            <a:ext cx="505231" cy="4486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8" name="连接符: 曲线 7">
            <a:extLst>
              <a:ext uri="{FF2B5EF4-FFF2-40B4-BE49-F238E27FC236}">
                <a16:creationId xmlns:a16="http://schemas.microsoft.com/office/drawing/2014/main" id="{49E2C058-A8CF-41B6-BBE3-C9D3BE6BA62C}"/>
              </a:ext>
            </a:extLst>
          </p:cNvPr>
          <p:cNvCxnSpPr>
            <a:cxnSpLocks/>
            <a:stCxn id="227" idx="2"/>
            <a:endCxn id="224" idx="3"/>
          </p:cNvCxnSpPr>
          <p:nvPr/>
        </p:nvCxnSpPr>
        <p:spPr>
          <a:xfrm rot="10800000">
            <a:off x="5825869" y="2175973"/>
            <a:ext cx="1650702" cy="1606282"/>
          </a:xfrm>
          <a:prstGeom prst="curvedConnector3">
            <a:avLst>
              <a:gd name="adj1" fmla="val 50000"/>
            </a:avLst>
          </a:prstGeom>
          <a:ln w="34925" cap="flat" cmpd="thickThin">
            <a:bevel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2" name="Rectangle 231">
            <a:extLst>
              <a:ext uri="{FF2B5EF4-FFF2-40B4-BE49-F238E27FC236}">
                <a16:creationId xmlns:a16="http://schemas.microsoft.com/office/drawing/2014/main" id="{26934041-7996-499F-86C3-92AD26728181}"/>
              </a:ext>
            </a:extLst>
          </p:cNvPr>
          <p:cNvSpPr/>
          <p:nvPr/>
        </p:nvSpPr>
        <p:spPr>
          <a:xfrm>
            <a:off x="6138245" y="3537903"/>
            <a:ext cx="501619" cy="4222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A0D3F27F-DFE4-4ADA-B478-555D8078361C}"/>
              </a:ext>
            </a:extLst>
          </p:cNvPr>
          <p:cNvSpPr/>
          <p:nvPr/>
        </p:nvSpPr>
        <p:spPr>
          <a:xfrm>
            <a:off x="343701" y="3622119"/>
            <a:ext cx="460275" cy="4083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5" name="组合 98">
            <a:extLst>
              <a:ext uri="{FF2B5EF4-FFF2-40B4-BE49-F238E27FC236}">
                <a16:creationId xmlns:a16="http://schemas.microsoft.com/office/drawing/2014/main" id="{3977643F-62F5-4365-B5E2-8A8BE866AAA4}"/>
              </a:ext>
            </a:extLst>
          </p:cNvPr>
          <p:cNvGrpSpPr/>
          <p:nvPr/>
        </p:nvGrpSpPr>
        <p:grpSpPr>
          <a:xfrm>
            <a:off x="2354397" y="4846755"/>
            <a:ext cx="392044" cy="365500"/>
            <a:chOff x="5445326" y="2787593"/>
            <a:chExt cx="644685" cy="342071"/>
          </a:xfrm>
        </p:grpSpPr>
        <p:sp>
          <p:nvSpPr>
            <p:cNvPr id="106" name="椭圆 102">
              <a:extLst>
                <a:ext uri="{FF2B5EF4-FFF2-40B4-BE49-F238E27FC236}">
                  <a16:creationId xmlns:a16="http://schemas.microsoft.com/office/drawing/2014/main" id="{04DE73AD-46CF-4E53-8D30-5606605320EA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文本框 103">
                  <a:extLst>
                    <a:ext uri="{FF2B5EF4-FFF2-40B4-BE49-F238E27FC236}">
                      <a16:creationId xmlns:a16="http://schemas.microsoft.com/office/drawing/2014/main" id="{A213EC9B-BA14-4D31-8CD4-B7EE01BF776E}"/>
                    </a:ext>
                  </a:extLst>
                </p:cNvPr>
                <p:cNvSpPr txBox="1"/>
                <p:nvPr/>
              </p:nvSpPr>
              <p:spPr>
                <a:xfrm>
                  <a:off x="5445326" y="2787593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107" name="文本框 103">
                  <a:extLst>
                    <a:ext uri="{FF2B5EF4-FFF2-40B4-BE49-F238E27FC236}">
                      <a16:creationId xmlns:a16="http://schemas.microsoft.com/office/drawing/2014/main" id="{A213EC9B-BA14-4D31-8CD4-B7EE01BF77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5326" y="2787593"/>
                  <a:ext cx="644685" cy="288048"/>
                </a:xfrm>
                <a:prstGeom prst="rect">
                  <a:avLst/>
                </a:prstGeom>
                <a:blipFill>
                  <a:blip r:embed="rId2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0" name="组合 44">
            <a:extLst>
              <a:ext uri="{FF2B5EF4-FFF2-40B4-BE49-F238E27FC236}">
                <a16:creationId xmlns:a16="http://schemas.microsoft.com/office/drawing/2014/main" id="{406DEE20-7E01-4AAB-9AE1-113AEC02BB82}"/>
              </a:ext>
            </a:extLst>
          </p:cNvPr>
          <p:cNvGrpSpPr/>
          <p:nvPr/>
        </p:nvGrpSpPr>
        <p:grpSpPr>
          <a:xfrm>
            <a:off x="4245843" y="3633690"/>
            <a:ext cx="392044" cy="344691"/>
            <a:chOff x="5428989" y="2807068"/>
            <a:chExt cx="644685" cy="322596"/>
          </a:xfrm>
        </p:grpSpPr>
        <p:sp>
          <p:nvSpPr>
            <p:cNvPr id="121" name="椭圆 45">
              <a:extLst>
                <a:ext uri="{FF2B5EF4-FFF2-40B4-BE49-F238E27FC236}">
                  <a16:creationId xmlns:a16="http://schemas.microsoft.com/office/drawing/2014/main" id="{68294DC2-5BCA-447C-B95A-EA7A20CDE403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2" name="文本框 46">
                  <a:extLst>
                    <a:ext uri="{FF2B5EF4-FFF2-40B4-BE49-F238E27FC236}">
                      <a16:creationId xmlns:a16="http://schemas.microsoft.com/office/drawing/2014/main" id="{BFEBCBFD-14BB-40D3-B086-4A884858F1F6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latin typeface="Georgia" panose="02040502050405020303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122" name="文本框 46">
                  <a:extLst>
                    <a:ext uri="{FF2B5EF4-FFF2-40B4-BE49-F238E27FC236}">
                      <a16:creationId xmlns:a16="http://schemas.microsoft.com/office/drawing/2014/main" id="{BFEBCBFD-14BB-40D3-B086-4A884858F1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25" name="连接符: 曲线 7">
            <a:extLst>
              <a:ext uri="{FF2B5EF4-FFF2-40B4-BE49-F238E27FC236}">
                <a16:creationId xmlns:a16="http://schemas.microsoft.com/office/drawing/2014/main" id="{C1FA06A8-3DCD-4745-9F07-F75D5D548578}"/>
              </a:ext>
            </a:extLst>
          </p:cNvPr>
          <p:cNvCxnSpPr>
            <a:cxnSpLocks/>
            <a:stCxn id="126" idx="4"/>
            <a:endCxn id="198" idx="3"/>
          </p:cNvCxnSpPr>
          <p:nvPr/>
        </p:nvCxnSpPr>
        <p:spPr>
          <a:xfrm rot="16200000" flipV="1">
            <a:off x="3091635" y="3872468"/>
            <a:ext cx="816264" cy="1205595"/>
          </a:xfrm>
          <a:prstGeom prst="curvedConnector3">
            <a:avLst>
              <a:gd name="adj1" fmla="val 50000"/>
            </a:avLst>
          </a:prstGeom>
          <a:ln w="34925" cap="flat" cmpd="thickThin">
            <a:bevel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6" name="椭圆 96">
            <a:extLst>
              <a:ext uri="{FF2B5EF4-FFF2-40B4-BE49-F238E27FC236}">
                <a16:creationId xmlns:a16="http://schemas.microsoft.com/office/drawing/2014/main" id="{2A4E7826-BF64-4F9F-9D1F-93A9B0DDA36B}"/>
              </a:ext>
            </a:extLst>
          </p:cNvPr>
          <p:cNvSpPr/>
          <p:nvPr/>
        </p:nvSpPr>
        <p:spPr>
          <a:xfrm flipV="1">
            <a:off x="3437145" y="4883398"/>
            <a:ext cx="1330838" cy="5249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….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0" name="文本框 20">
            <a:extLst>
              <a:ext uri="{FF2B5EF4-FFF2-40B4-BE49-F238E27FC236}">
                <a16:creationId xmlns:a16="http://schemas.microsoft.com/office/drawing/2014/main" id="{17AEF119-5574-48F7-A15F-9DE3DBE6EA1C}"/>
              </a:ext>
            </a:extLst>
          </p:cNvPr>
          <p:cNvSpPr txBox="1"/>
          <p:nvPr/>
        </p:nvSpPr>
        <p:spPr>
          <a:xfrm>
            <a:off x="3647203" y="2038662"/>
            <a:ext cx="64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Georgia" panose="02040502050405020303" pitchFamily="18" charset="0"/>
              </a:rPr>
              <a:t>…</a:t>
            </a:r>
            <a:endParaRPr lang="zh-CN" altLang="en-US" dirty="0">
              <a:latin typeface="Georgia" panose="02040502050405020303" pitchFamily="18" charset="0"/>
            </a:endParaRPr>
          </a:p>
        </p:txBody>
      </p:sp>
      <p:sp>
        <p:nvSpPr>
          <p:cNvPr id="141" name="文本框 20">
            <a:extLst>
              <a:ext uri="{FF2B5EF4-FFF2-40B4-BE49-F238E27FC236}">
                <a16:creationId xmlns:a16="http://schemas.microsoft.com/office/drawing/2014/main" id="{BB2BEF9B-39BD-43AC-AD6E-1ECC59E587EE}"/>
              </a:ext>
            </a:extLst>
          </p:cNvPr>
          <p:cNvSpPr txBox="1"/>
          <p:nvPr/>
        </p:nvSpPr>
        <p:spPr>
          <a:xfrm>
            <a:off x="4184594" y="2045045"/>
            <a:ext cx="64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Georgia" panose="02040502050405020303" pitchFamily="18" charset="0"/>
              </a:rPr>
              <a:t>…</a:t>
            </a:r>
            <a:endParaRPr lang="zh-CN" altLang="en-US" dirty="0">
              <a:latin typeface="Georgia" panose="02040502050405020303" pitchFamily="18" charset="0"/>
            </a:endParaRPr>
          </a:p>
        </p:txBody>
      </p:sp>
      <p:sp>
        <p:nvSpPr>
          <p:cNvPr id="142" name="文本框 20">
            <a:extLst>
              <a:ext uri="{FF2B5EF4-FFF2-40B4-BE49-F238E27FC236}">
                <a16:creationId xmlns:a16="http://schemas.microsoft.com/office/drawing/2014/main" id="{AFD586EA-52A2-44F5-B5B5-216F37DE2589}"/>
              </a:ext>
            </a:extLst>
          </p:cNvPr>
          <p:cNvSpPr txBox="1"/>
          <p:nvPr/>
        </p:nvSpPr>
        <p:spPr>
          <a:xfrm>
            <a:off x="4671422" y="2044310"/>
            <a:ext cx="6446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Georgia" panose="02040502050405020303" pitchFamily="18" charset="0"/>
              </a:rPr>
              <a:t>…</a:t>
            </a:r>
            <a:endParaRPr lang="zh-CN" altLang="en-US" dirty="0">
              <a:latin typeface="Georgia" panose="02040502050405020303" pitchFamily="18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F56BB8B-99E4-4A13-8712-06999067E99B}"/>
              </a:ext>
            </a:extLst>
          </p:cNvPr>
          <p:cNvSpPr txBox="1"/>
          <p:nvPr/>
        </p:nvSpPr>
        <p:spPr>
          <a:xfrm>
            <a:off x="8034164" y="1972822"/>
            <a:ext cx="3385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100s of sensitive cells</a:t>
            </a: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75B4BF30-8F13-49D9-9477-005F8369E0EA}"/>
              </a:ext>
            </a:extLst>
          </p:cNvPr>
          <p:cNvSpPr txBox="1"/>
          <p:nvPr/>
        </p:nvSpPr>
        <p:spPr>
          <a:xfrm>
            <a:off x="7709756" y="4874383"/>
            <a:ext cx="43123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Lots and lots of hidden cells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67E015F6-823A-40E4-82D3-9BD48AB253DD}"/>
              </a:ext>
            </a:extLst>
          </p:cNvPr>
          <p:cNvSpPr txBox="1"/>
          <p:nvPr/>
        </p:nvSpPr>
        <p:spPr>
          <a:xfrm>
            <a:off x="8932864" y="3556487"/>
            <a:ext cx="29618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Millions of </a:t>
            </a:r>
            <a:r>
              <a:rPr lang="en-US" sz="2800" b="1" dirty="0" err="1">
                <a:solidFill>
                  <a:srgbClr val="C00000"/>
                </a:solidFill>
              </a:rPr>
              <a:t>cuesets</a:t>
            </a:r>
            <a:endParaRPr lang="en-US" sz="2800" b="1" dirty="0">
              <a:solidFill>
                <a:srgbClr val="C00000"/>
              </a:solidFill>
            </a:endParaRPr>
          </a:p>
        </p:txBody>
      </p:sp>
      <p:grpSp>
        <p:nvGrpSpPr>
          <p:cNvPr id="81" name="组合 44">
            <a:extLst>
              <a:ext uri="{FF2B5EF4-FFF2-40B4-BE49-F238E27FC236}">
                <a16:creationId xmlns:a16="http://schemas.microsoft.com/office/drawing/2014/main" id="{B03976A6-44E1-435D-8562-39C51BF156DC}"/>
              </a:ext>
            </a:extLst>
          </p:cNvPr>
          <p:cNvGrpSpPr/>
          <p:nvPr/>
        </p:nvGrpSpPr>
        <p:grpSpPr>
          <a:xfrm>
            <a:off x="1323918" y="3626648"/>
            <a:ext cx="392044" cy="344691"/>
            <a:chOff x="5428989" y="2807068"/>
            <a:chExt cx="644685" cy="322596"/>
          </a:xfrm>
        </p:grpSpPr>
        <p:sp>
          <p:nvSpPr>
            <p:cNvPr id="82" name="椭圆 45">
              <a:extLst>
                <a:ext uri="{FF2B5EF4-FFF2-40B4-BE49-F238E27FC236}">
                  <a16:creationId xmlns:a16="http://schemas.microsoft.com/office/drawing/2014/main" id="{206D94D5-9A32-4215-9988-46CEDC3065E6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3" name="文本框 46">
                  <a:extLst>
                    <a:ext uri="{FF2B5EF4-FFF2-40B4-BE49-F238E27FC236}">
                      <a16:creationId xmlns:a16="http://schemas.microsoft.com/office/drawing/2014/main" id="{BBD534EA-47C0-4BDB-8918-0890C1E8DDCF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latin typeface="Georgia" panose="02040502050405020303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07" name="文本框 46">
                  <a:extLst>
                    <a:ext uri="{FF2B5EF4-FFF2-40B4-BE49-F238E27FC236}">
                      <a16:creationId xmlns:a16="http://schemas.microsoft.com/office/drawing/2014/main" id="{2585ED3A-16EB-45A2-86F5-20C539211C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4" name="组合 44">
            <a:extLst>
              <a:ext uri="{FF2B5EF4-FFF2-40B4-BE49-F238E27FC236}">
                <a16:creationId xmlns:a16="http://schemas.microsoft.com/office/drawing/2014/main" id="{9AF7EBEA-BB12-43C5-8E88-D3102B128419}"/>
              </a:ext>
            </a:extLst>
          </p:cNvPr>
          <p:cNvGrpSpPr/>
          <p:nvPr/>
        </p:nvGrpSpPr>
        <p:grpSpPr>
          <a:xfrm>
            <a:off x="1778218" y="3632913"/>
            <a:ext cx="392044" cy="344691"/>
            <a:chOff x="5428989" y="2807068"/>
            <a:chExt cx="644685" cy="322596"/>
          </a:xfrm>
        </p:grpSpPr>
        <p:sp>
          <p:nvSpPr>
            <p:cNvPr id="85" name="椭圆 45">
              <a:extLst>
                <a:ext uri="{FF2B5EF4-FFF2-40B4-BE49-F238E27FC236}">
                  <a16:creationId xmlns:a16="http://schemas.microsoft.com/office/drawing/2014/main" id="{637CE0D5-0610-4845-8CAC-21ADA5ED0FAB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6" name="文本框 46">
                  <a:extLst>
                    <a:ext uri="{FF2B5EF4-FFF2-40B4-BE49-F238E27FC236}">
                      <a16:creationId xmlns:a16="http://schemas.microsoft.com/office/drawing/2014/main" id="{FF48B38E-436A-49C1-B017-96AA8F43A9A0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latin typeface="Georgia" panose="02040502050405020303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122" name="文本框 46">
                  <a:extLst>
                    <a:ext uri="{FF2B5EF4-FFF2-40B4-BE49-F238E27FC236}">
                      <a16:creationId xmlns:a16="http://schemas.microsoft.com/office/drawing/2014/main" id="{BFEBCBFD-14BB-40D3-B086-4A884858F1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163264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0" grpId="0" animBg="1"/>
      <p:bldP spid="14" grpId="0" animBg="1"/>
      <p:bldP spid="188" grpId="0" animBg="1"/>
      <p:bldP spid="198" grpId="0" animBg="1"/>
      <p:bldP spid="208" grpId="0" animBg="1"/>
      <p:bldP spid="221" grpId="0" animBg="1"/>
      <p:bldP spid="225" grpId="0"/>
      <p:bldP spid="226" grpId="0"/>
      <p:bldP spid="227" grpId="0" animBg="1"/>
      <p:bldP spid="231" grpId="0" animBg="1"/>
      <p:bldP spid="232" grpId="0" animBg="1"/>
      <p:bldP spid="97" grpId="0" animBg="1"/>
      <p:bldP spid="126" grpId="0" animBg="1"/>
      <p:bldP spid="140" grpId="0"/>
      <p:bldP spid="141" grpId="0"/>
      <p:bldP spid="142" grpId="0"/>
      <p:bldP spid="62" grpId="0"/>
      <p:bldP spid="162" grpId="0"/>
      <p:bldP spid="16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3CB12-9DA4-469E-9B5F-9696AFC6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approach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04D2-39CC-45E1-910C-C2A2E3D0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19</a:t>
            </a:fld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743CC5C-058F-4874-B3B4-781988EF9988}"/>
              </a:ext>
            </a:extLst>
          </p:cNvPr>
          <p:cNvSpPr/>
          <p:nvPr/>
        </p:nvSpPr>
        <p:spPr>
          <a:xfrm>
            <a:off x="4266060" y="4418174"/>
            <a:ext cx="4203404" cy="61461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Inference Detection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6671CED-F181-4497-A34E-E4101BBC3F3F}"/>
              </a:ext>
            </a:extLst>
          </p:cNvPr>
          <p:cNvSpPr/>
          <p:nvPr/>
        </p:nvSpPr>
        <p:spPr>
          <a:xfrm>
            <a:off x="4268925" y="5277918"/>
            <a:ext cx="4209957" cy="60999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Inference Protection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2CC8923-119C-47EF-833B-68E3030629F9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6367762" y="5055338"/>
            <a:ext cx="6142" cy="2225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25319A38-7281-45D0-8E91-D167D276B430}"/>
              </a:ext>
            </a:extLst>
          </p:cNvPr>
          <p:cNvGrpSpPr/>
          <p:nvPr/>
        </p:nvGrpSpPr>
        <p:grpSpPr>
          <a:xfrm>
            <a:off x="5237892" y="3159658"/>
            <a:ext cx="2220635" cy="1028979"/>
            <a:chOff x="2136913" y="2241021"/>
            <a:chExt cx="2429407" cy="1469111"/>
          </a:xfrm>
          <a:solidFill>
            <a:schemeClr val="bg1"/>
          </a:solidFill>
        </p:grpSpPr>
        <p:sp>
          <p:nvSpPr>
            <p:cNvPr id="5" name="Flowchart: Decision 4">
              <a:extLst>
                <a:ext uri="{FF2B5EF4-FFF2-40B4-BE49-F238E27FC236}">
                  <a16:creationId xmlns:a16="http://schemas.microsoft.com/office/drawing/2014/main" id="{49F2B979-1611-41DE-9F9F-F1EF1798F361}"/>
                </a:ext>
              </a:extLst>
            </p:cNvPr>
            <p:cNvSpPr/>
            <p:nvPr/>
          </p:nvSpPr>
          <p:spPr>
            <a:xfrm>
              <a:off x="2136913" y="2241021"/>
              <a:ext cx="2429407" cy="1469111"/>
            </a:xfrm>
            <a:prstGeom prst="flowChartDecisi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830195-9CCB-46AD-8C41-6160E688C9D3}"/>
                </a:ext>
              </a:extLst>
            </p:cNvPr>
            <p:cNvSpPr/>
            <p:nvPr/>
          </p:nvSpPr>
          <p:spPr>
            <a:xfrm>
              <a:off x="2549072" y="2422828"/>
              <a:ext cx="1642230" cy="923656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Tattle-Tale</a:t>
              </a:r>
            </a:p>
            <a:p>
              <a:pPr algn="ctr"/>
              <a:r>
                <a:rPr lang="en-US" sz="2000" dirty="0"/>
                <a:t> Condition?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71AF32-5BF5-4DD0-A090-0799FB7F4A5F}"/>
              </a:ext>
            </a:extLst>
          </p:cNvPr>
          <p:cNvCxnSpPr>
            <a:cxnSpLocks/>
            <a:stCxn id="5" idx="2"/>
            <a:endCxn id="12" idx="0"/>
          </p:cNvCxnSpPr>
          <p:nvPr/>
        </p:nvCxnSpPr>
        <p:spPr>
          <a:xfrm>
            <a:off x="6348210" y="4188637"/>
            <a:ext cx="19552" cy="22953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574E1AFC-9D71-4731-8801-BE63E779EB89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7458527" y="3674148"/>
            <a:ext cx="1674043" cy="2292312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BB570AF-CB9E-404D-A5A4-A1024E20B476}"/>
              </a:ext>
            </a:extLst>
          </p:cNvPr>
          <p:cNvSpPr txBox="1"/>
          <p:nvPr/>
        </p:nvSpPr>
        <p:spPr>
          <a:xfrm>
            <a:off x="7966581" y="3053360"/>
            <a:ext cx="809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False</a:t>
            </a:r>
            <a:endParaRPr lang="en-US" dirty="0"/>
          </a:p>
        </p:txBody>
      </p:sp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7A24E5C8-2D97-4958-8A78-1BF890ABFA46}"/>
              </a:ext>
            </a:extLst>
          </p:cNvPr>
          <p:cNvCxnSpPr>
            <a:cxnSpLocks/>
            <a:stCxn id="13" idx="2"/>
            <a:endCxn id="35" idx="1"/>
          </p:cNvCxnSpPr>
          <p:nvPr/>
        </p:nvCxnSpPr>
        <p:spPr>
          <a:xfrm rot="5400000" flipH="1">
            <a:off x="3701265" y="3215274"/>
            <a:ext cx="3226090" cy="2119188"/>
          </a:xfrm>
          <a:prstGeom prst="bentConnector4">
            <a:avLst>
              <a:gd name="adj1" fmla="val -7086"/>
              <a:gd name="adj2" fmla="val 116720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1604339-8248-444D-8742-41191E987D5B}"/>
              </a:ext>
            </a:extLst>
          </p:cNvPr>
          <p:cNvSpPr txBox="1"/>
          <p:nvPr/>
        </p:nvSpPr>
        <p:spPr>
          <a:xfrm>
            <a:off x="6422869" y="4031875"/>
            <a:ext cx="7394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True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292D951-C7DF-42B4-8ED7-FEEA2A42F395}"/>
              </a:ext>
            </a:extLst>
          </p:cNvPr>
          <p:cNvCxnSpPr>
            <a:cxnSpLocks/>
            <a:stCxn id="35" idx="2"/>
            <a:endCxn id="5" idx="0"/>
          </p:cNvCxnSpPr>
          <p:nvPr/>
        </p:nvCxnSpPr>
        <p:spPr>
          <a:xfrm flipH="1">
            <a:off x="6348210" y="2984424"/>
            <a:ext cx="2115" cy="17523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4177C2B-1E50-4454-8AB9-C18DA9B0178E}"/>
                  </a:ext>
                </a:extLst>
              </p:cNvPr>
              <p:cNvSpPr txBox="1"/>
              <p:nvPr/>
            </p:nvSpPr>
            <p:spPr>
              <a:xfrm>
                <a:off x="0" y="2044005"/>
                <a:ext cx="3794760" cy="1815882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>
                <a:spAutoFit/>
              </a:bodyPr>
              <a:lstStyle/>
              <a:p>
                <a:pPr algn="ctr">
                  <a:buClr>
                    <a:schemeClr val="tx1"/>
                  </a:buClr>
                </a:pPr>
                <a:r>
                  <a:rPr lang="en-US" sz="2800" b="1" dirty="0">
                    <a:solidFill>
                      <a:schemeClr val="bg1"/>
                    </a:solidFill>
                  </a:rPr>
                  <a:t>Input: Database </a:t>
                </a:r>
                <a14:m>
                  <m:oMath xmlns:m="http://schemas.openxmlformats.org/officeDocument/2006/math">
                    <m:r>
                      <a:rPr lang="en-US" sz="28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sz="2800" b="1" dirty="0">
                    <a:solidFill>
                      <a:schemeClr val="bg1"/>
                    </a:solidFill>
                  </a:rPr>
                  <a:t>, </a:t>
                </a:r>
              </a:p>
              <a:p>
                <a:pPr algn="ctr">
                  <a:buClr>
                    <a:schemeClr val="tx1"/>
                  </a:buClr>
                </a:pPr>
                <a:r>
                  <a:rPr lang="en-US" sz="2800" b="1" dirty="0">
                    <a:solidFill>
                      <a:schemeClr val="bg1"/>
                    </a:solidFill>
                  </a:rPr>
                  <a:t>Set of Sensitive/Hidden Cells, Set of data dependencies,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4177C2B-1E50-4454-8AB9-C18DA9B017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044005"/>
                <a:ext cx="3794760" cy="1815882"/>
              </a:xfrm>
              <a:prstGeom prst="rect">
                <a:avLst/>
              </a:prstGeom>
              <a:blipFill>
                <a:blip r:embed="rId8"/>
                <a:stretch>
                  <a:fillRect l="-963" t="-3020" r="-4013" b="-8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CC35CF5-4FEA-4ABB-A890-EFDC2D94472F}"/>
              </a:ext>
            </a:extLst>
          </p:cNvPr>
          <p:cNvSpPr/>
          <p:nvPr/>
        </p:nvSpPr>
        <p:spPr>
          <a:xfrm>
            <a:off x="4254716" y="2339221"/>
            <a:ext cx="4191218" cy="6452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Dependency Instantiation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03CFBDA-0B44-43D4-861D-FAF588452B74}"/>
              </a:ext>
            </a:extLst>
          </p:cNvPr>
          <p:cNvSpPr txBox="1"/>
          <p:nvPr/>
        </p:nvSpPr>
        <p:spPr>
          <a:xfrm>
            <a:off x="9251323" y="4890417"/>
            <a:ext cx="2788278" cy="1384995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>
              <a:buClr>
                <a:schemeClr val="tx1"/>
              </a:buClr>
            </a:pPr>
            <a:r>
              <a:rPr lang="en-US" sz="2800" b="1" dirty="0">
                <a:solidFill>
                  <a:schemeClr val="bg1"/>
                </a:solidFill>
              </a:rPr>
              <a:t>Output: View V that achieves full deniability</a:t>
            </a:r>
          </a:p>
        </p:txBody>
      </p:sp>
    </p:spTree>
    <p:extLst>
      <p:ext uri="{BB962C8B-B14F-4D97-AF65-F5344CB8AC3E}">
        <p14:creationId xmlns:p14="http://schemas.microsoft.com/office/powerpoint/2010/main" val="17728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F6141-F7A2-4626-B279-AE604EB28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 Tattle-Tale?</a:t>
            </a:r>
          </a:p>
        </p:txBody>
      </p:sp>
      <p:pic>
        <p:nvPicPr>
          <p:cNvPr id="6" name="Content Placeholder 5" descr="Graphical user interface&#10;&#10;Description automatically generated">
            <a:extLst>
              <a:ext uri="{FF2B5EF4-FFF2-40B4-BE49-F238E27FC236}">
                <a16:creationId xmlns:a16="http://schemas.microsoft.com/office/drawing/2014/main" id="{340B2D2C-428A-440E-9AA0-FCC9A3803C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9473" t="2623"/>
          <a:stretch/>
        </p:blipFill>
        <p:spPr>
          <a:xfrm>
            <a:off x="1026940" y="1842045"/>
            <a:ext cx="3062069" cy="438785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7733F5-0E1F-469D-AF11-932A7E018F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6C10013-05C0-4714-8D42-B0C41F7647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060" y="1892105"/>
            <a:ext cx="5840325" cy="2430998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2061340-CBE3-4637-BD35-8A37204A9D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8098" y="2979890"/>
            <a:ext cx="3591426" cy="268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874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3CB12-9DA4-469E-9B5F-9696AFC6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1: Instantiations…!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04D2-39CC-45E1-910C-C2A2E3D0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20</a:t>
            </a:fld>
            <a:endParaRPr lang="en-US"/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4CC35CF5-4FEA-4ABB-A890-EFDC2D94472F}"/>
              </a:ext>
            </a:extLst>
          </p:cNvPr>
          <p:cNvSpPr/>
          <p:nvPr/>
        </p:nvSpPr>
        <p:spPr>
          <a:xfrm>
            <a:off x="1477226" y="2176122"/>
            <a:ext cx="4191218" cy="64520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Dependency Instantiation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597E65-FA0E-4B45-B6C0-A0CAA06772CB}"/>
                  </a:ext>
                </a:extLst>
              </p:cNvPr>
              <p:cNvSpPr txBox="1"/>
              <p:nvPr/>
            </p:nvSpPr>
            <p:spPr>
              <a:xfrm>
                <a:off x="6241588" y="2176122"/>
                <a:ext cx="5577011" cy="3970318"/>
              </a:xfrm>
              <a:prstGeom prst="rect">
                <a:avLst/>
              </a:prstGeom>
              <a:solidFill>
                <a:schemeClr val="accent2"/>
              </a:solidFill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dirty="0">
                    <a:solidFill>
                      <a:schemeClr val="bg1"/>
                    </a:solidFill>
                  </a:rPr>
                  <a:t>For each hidden cell, instantiate all the dependencies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chemeClr val="bg1"/>
                    </a:solidFill>
                  </a:rPr>
                  <a:t>Challenge</a:t>
                </a:r>
                <a:r>
                  <a:rPr lang="en-US" sz="2800" dirty="0">
                    <a:solidFill>
                      <a:schemeClr val="bg1"/>
                    </a:solidFill>
                  </a:rPr>
                  <a:t>: In the worst, there are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</m:e>
                      <m:sup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instantiations for each sensitive cell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800" b="1" dirty="0">
                    <a:solidFill>
                      <a:schemeClr val="bg1"/>
                    </a:solidFill>
                  </a:rPr>
                  <a:t>Solution</a:t>
                </a:r>
                <a:r>
                  <a:rPr lang="en-US" sz="2800" dirty="0">
                    <a:solidFill>
                      <a:schemeClr val="bg1"/>
                    </a:solidFill>
                  </a:rPr>
                  <a:t>: We converted dependency instantiation operation into an efficient join query to reduce the complexity.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A597E65-FA0E-4B45-B6C0-A0CAA06772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1588" y="2176122"/>
                <a:ext cx="5577011" cy="3970318"/>
              </a:xfrm>
              <a:prstGeom prst="rect">
                <a:avLst/>
              </a:prstGeom>
              <a:blipFill>
                <a:blip r:embed="rId3"/>
                <a:stretch>
                  <a:fillRect l="-1967" t="-1536" r="-2732" b="-35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97C436C-DB2B-4362-9B01-664798E84608}"/>
              </a:ext>
            </a:extLst>
          </p:cNvPr>
          <p:cNvCxnSpPr>
            <a:cxnSpLocks/>
          </p:cNvCxnSpPr>
          <p:nvPr/>
        </p:nvCxnSpPr>
        <p:spPr>
          <a:xfrm>
            <a:off x="3572835" y="2821325"/>
            <a:ext cx="0" cy="51623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A51CC87-2BFA-4E4A-A9CD-159713BAEB04}"/>
                  </a:ext>
                </a:extLst>
              </p:cNvPr>
              <p:cNvSpPr txBox="1"/>
              <p:nvPr/>
            </p:nvSpPr>
            <p:spPr>
              <a:xfrm>
                <a:off x="262890" y="3597147"/>
                <a:ext cx="6069329" cy="3127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:¬(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⋀(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:¬(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7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9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  <a:p>
                <a:r>
                  <a:rPr lang="en-US" sz="2400" dirty="0"/>
                  <a:t>    .</a:t>
                </a:r>
              </a:p>
              <a:p>
                <a:r>
                  <a:rPr lang="en-US" sz="2400" dirty="0"/>
                  <a:t>    .</a:t>
                </a:r>
              </a:p>
              <a:p>
                <a:r>
                  <a:rPr lang="en-US" sz="2400" dirty="0"/>
                  <a:t>    .</a:t>
                </a:r>
              </a:p>
              <a:p>
                <a:r>
                  <a:rPr lang="en-US" sz="2400" dirty="0"/>
                  <a:t>    .</a:t>
                </a:r>
              </a:p>
              <a:p>
                <a:r>
                  <a:rPr lang="en-US" sz="2400" dirty="0"/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𝛿</m:t>
                        </m:r>
                      </m:e>
                      <m:sub>
                        <m:d>
                          <m:dPr>
                            <m:begChr m:val="|"/>
                            <m:endChr m:val="|"/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:¬(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……….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⋀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………..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⋀(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..…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A51CC87-2BFA-4E4A-A9CD-159713BAE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2890" y="3597147"/>
                <a:ext cx="6069329" cy="3127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805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3CB12-9DA4-469E-9B5F-9696AFC6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Who are the Tattle-Tales?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04D2-39CC-45E1-910C-C2A2E3D0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21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319A38-7281-45D0-8E91-D167D276B430}"/>
              </a:ext>
            </a:extLst>
          </p:cNvPr>
          <p:cNvGrpSpPr/>
          <p:nvPr/>
        </p:nvGrpSpPr>
        <p:grpSpPr>
          <a:xfrm>
            <a:off x="2460402" y="2997153"/>
            <a:ext cx="2220635" cy="1028979"/>
            <a:chOff x="2136913" y="2077831"/>
            <a:chExt cx="2429407" cy="1469111"/>
          </a:xfrm>
          <a:solidFill>
            <a:schemeClr val="accent2"/>
          </a:solidFill>
        </p:grpSpPr>
        <p:sp>
          <p:nvSpPr>
            <p:cNvPr id="5" name="Flowchart: Decision 4">
              <a:extLst>
                <a:ext uri="{FF2B5EF4-FFF2-40B4-BE49-F238E27FC236}">
                  <a16:creationId xmlns:a16="http://schemas.microsoft.com/office/drawing/2014/main" id="{49F2B979-1611-41DE-9F9F-F1EF1798F361}"/>
                </a:ext>
              </a:extLst>
            </p:cNvPr>
            <p:cNvSpPr/>
            <p:nvPr/>
          </p:nvSpPr>
          <p:spPr>
            <a:xfrm>
              <a:off x="2136913" y="2077831"/>
              <a:ext cx="2429407" cy="1469111"/>
            </a:xfrm>
            <a:prstGeom prst="flowChartDecisi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830195-9CCB-46AD-8C41-6160E688C9D3}"/>
                </a:ext>
              </a:extLst>
            </p:cNvPr>
            <p:cNvSpPr/>
            <p:nvPr/>
          </p:nvSpPr>
          <p:spPr>
            <a:xfrm>
              <a:off x="2551900" y="2277977"/>
              <a:ext cx="1612851" cy="10985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Tattle-Tale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 Condition?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71AF32-5BF5-4DD0-A090-0799FB7F4A5F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3570719" y="4026132"/>
            <a:ext cx="1" cy="6373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574E1AFC-9D71-4731-8801-BE63E779EB89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681037" y="3511643"/>
            <a:ext cx="1445443" cy="267425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BB570AF-CB9E-404D-A5A4-A1024E20B476}"/>
              </a:ext>
            </a:extLst>
          </p:cNvPr>
          <p:cNvSpPr txBox="1"/>
          <p:nvPr/>
        </p:nvSpPr>
        <p:spPr>
          <a:xfrm>
            <a:off x="4918993" y="2997153"/>
            <a:ext cx="80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False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604339-8248-444D-8742-41191E987D5B}"/>
              </a:ext>
            </a:extLst>
          </p:cNvPr>
          <p:cNvSpPr txBox="1"/>
          <p:nvPr/>
        </p:nvSpPr>
        <p:spPr>
          <a:xfrm>
            <a:off x="3673639" y="3924458"/>
            <a:ext cx="739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True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292D951-C7DF-42B4-8ED7-FEEA2A42F395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3570720" y="2821325"/>
            <a:ext cx="2115" cy="1847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C4BD88B-0F62-4235-95AF-1493B2288E8B}"/>
              </a:ext>
            </a:extLst>
          </p:cNvPr>
          <p:cNvSpPr/>
          <p:nvPr/>
        </p:nvSpPr>
        <p:spPr>
          <a:xfrm>
            <a:off x="1477226" y="2176122"/>
            <a:ext cx="4191218" cy="64520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Dependency Instantiation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4F573AA-572C-4ED0-B06E-24DB34DB81ED}"/>
                  </a:ext>
                </a:extLst>
              </p:cNvPr>
              <p:cNvSpPr txBox="1"/>
              <p:nvPr/>
            </p:nvSpPr>
            <p:spPr>
              <a:xfrm>
                <a:off x="153562" y="4663680"/>
                <a:ext cx="61218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: ¬(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⋀(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4F573AA-572C-4ED0-B06E-24DB34DB8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2" y="4663680"/>
                <a:ext cx="6121869" cy="52322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448DBF-4B17-4DC4-98DF-D933FCC62CD5}"/>
                  </a:ext>
                </a:extLst>
              </p:cNvPr>
              <p:cNvSpPr txBox="1"/>
              <p:nvPr/>
            </p:nvSpPr>
            <p:spPr>
              <a:xfrm>
                <a:off x="767874" y="5202847"/>
                <a:ext cx="4635884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</a:rPr>
                        <m:t>¬(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 =1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2=2</m:t>
                          </m:r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⋀(3&lt;</m:t>
                      </m:r>
                      <m:r>
                        <a:rPr lang="en-US" sz="280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6448DBF-4B17-4DC4-98DF-D933FCC62C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874" y="5202847"/>
                <a:ext cx="4635884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AD12E1D2-6175-4B09-814D-F3FA6F99FEE4}"/>
              </a:ext>
            </a:extLst>
          </p:cNvPr>
          <p:cNvSpPr/>
          <p:nvPr/>
        </p:nvSpPr>
        <p:spPr>
          <a:xfrm>
            <a:off x="6605979" y="2213662"/>
            <a:ext cx="5259666" cy="3108543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Check for each hidden cell and their dependency instantiations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Termination Condition</a:t>
            </a:r>
            <a:r>
              <a:rPr lang="en-US" sz="2800" dirty="0">
                <a:solidFill>
                  <a:schemeClr val="bg1"/>
                </a:solidFill>
              </a:rPr>
              <a:t>: If it returns </a:t>
            </a:r>
            <a:r>
              <a:rPr lang="en-US" sz="2800" i="1" dirty="0">
                <a:solidFill>
                  <a:schemeClr val="bg1"/>
                </a:solidFill>
              </a:rPr>
              <a:t>False </a:t>
            </a:r>
            <a:r>
              <a:rPr lang="en-US" sz="2800" dirty="0">
                <a:solidFill>
                  <a:schemeClr val="bg1"/>
                </a:solidFill>
              </a:rPr>
              <a:t>for all hidden cells and their dependency instantiations, then the view has achieved Full Deniability. </a:t>
            </a:r>
          </a:p>
        </p:txBody>
      </p:sp>
    </p:spTree>
    <p:extLst>
      <p:ext uri="{BB962C8B-B14F-4D97-AF65-F5344CB8AC3E}">
        <p14:creationId xmlns:p14="http://schemas.microsoft.com/office/powerpoint/2010/main" val="1263001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3CB12-9DA4-469E-9B5F-9696AFC6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2: Who are the Tattle-Tales?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04D2-39CC-45E1-910C-C2A2E3D0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22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319A38-7281-45D0-8E91-D167D276B430}"/>
              </a:ext>
            </a:extLst>
          </p:cNvPr>
          <p:cNvGrpSpPr/>
          <p:nvPr/>
        </p:nvGrpSpPr>
        <p:grpSpPr>
          <a:xfrm>
            <a:off x="2460402" y="2997153"/>
            <a:ext cx="2220635" cy="1028979"/>
            <a:chOff x="2136913" y="2077831"/>
            <a:chExt cx="2429407" cy="1469111"/>
          </a:xfrm>
          <a:solidFill>
            <a:schemeClr val="accent2"/>
          </a:solidFill>
        </p:grpSpPr>
        <p:sp>
          <p:nvSpPr>
            <p:cNvPr id="5" name="Flowchart: Decision 4">
              <a:extLst>
                <a:ext uri="{FF2B5EF4-FFF2-40B4-BE49-F238E27FC236}">
                  <a16:creationId xmlns:a16="http://schemas.microsoft.com/office/drawing/2014/main" id="{49F2B979-1611-41DE-9F9F-F1EF1798F361}"/>
                </a:ext>
              </a:extLst>
            </p:cNvPr>
            <p:cNvSpPr/>
            <p:nvPr/>
          </p:nvSpPr>
          <p:spPr>
            <a:xfrm>
              <a:off x="2136913" y="2077831"/>
              <a:ext cx="2429407" cy="1469111"/>
            </a:xfrm>
            <a:prstGeom prst="flowChartDecision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4830195-9CCB-46AD-8C41-6160E688C9D3}"/>
                </a:ext>
              </a:extLst>
            </p:cNvPr>
            <p:cNvSpPr/>
            <p:nvPr/>
          </p:nvSpPr>
          <p:spPr>
            <a:xfrm>
              <a:off x="2551900" y="2277977"/>
              <a:ext cx="1612851" cy="10985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Tattle-Tale</a:t>
              </a:r>
            </a:p>
            <a:p>
              <a:pPr algn="ctr"/>
              <a:r>
                <a:rPr lang="en-US" sz="2000" dirty="0">
                  <a:solidFill>
                    <a:schemeClr val="bg1"/>
                  </a:solidFill>
                </a:rPr>
                <a:t> Condition?</a:t>
              </a:r>
            </a:p>
          </p:txBody>
        </p:sp>
      </p:grp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571AF32-5BF5-4DD0-A090-0799FB7F4A5F}"/>
              </a:ext>
            </a:extLst>
          </p:cNvPr>
          <p:cNvCxnSpPr>
            <a:cxnSpLocks/>
            <a:stCxn id="5" idx="2"/>
          </p:cNvCxnSpPr>
          <p:nvPr/>
        </p:nvCxnSpPr>
        <p:spPr>
          <a:xfrm flipH="1">
            <a:off x="3570719" y="4026132"/>
            <a:ext cx="1" cy="63730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574E1AFC-9D71-4731-8801-BE63E779EB89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4681037" y="3511643"/>
            <a:ext cx="1445443" cy="267425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BB570AF-CB9E-404D-A5A4-A1024E20B476}"/>
              </a:ext>
            </a:extLst>
          </p:cNvPr>
          <p:cNvSpPr txBox="1"/>
          <p:nvPr/>
        </p:nvSpPr>
        <p:spPr>
          <a:xfrm>
            <a:off x="4918993" y="2997153"/>
            <a:ext cx="80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False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1604339-8248-444D-8742-41191E987D5B}"/>
              </a:ext>
            </a:extLst>
          </p:cNvPr>
          <p:cNvSpPr txBox="1"/>
          <p:nvPr/>
        </p:nvSpPr>
        <p:spPr>
          <a:xfrm>
            <a:off x="3673639" y="3924458"/>
            <a:ext cx="739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True</a:t>
            </a:r>
            <a:endParaRPr lang="en-US" dirty="0"/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F292D951-C7DF-42B4-8ED7-FEEA2A42F395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3570720" y="2821325"/>
            <a:ext cx="2115" cy="1847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C4BD88B-0F62-4235-95AF-1493B2288E8B}"/>
              </a:ext>
            </a:extLst>
          </p:cNvPr>
          <p:cNvSpPr/>
          <p:nvPr/>
        </p:nvSpPr>
        <p:spPr>
          <a:xfrm>
            <a:off x="1477226" y="2176122"/>
            <a:ext cx="4191218" cy="64520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Dependency Instantiation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8C6FE90-5208-4FEC-B4AB-335C021FDD28}"/>
              </a:ext>
            </a:extLst>
          </p:cNvPr>
          <p:cNvSpPr/>
          <p:nvPr/>
        </p:nvSpPr>
        <p:spPr>
          <a:xfrm>
            <a:off x="6605979" y="2213662"/>
            <a:ext cx="5259666" cy="3970318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Check for each hidden cell and their dependency instantiations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Termination Condition</a:t>
            </a:r>
            <a:r>
              <a:rPr lang="en-US" sz="2800" dirty="0">
                <a:solidFill>
                  <a:schemeClr val="bg1"/>
                </a:solidFill>
              </a:rPr>
              <a:t>: If it returns </a:t>
            </a:r>
            <a:r>
              <a:rPr lang="en-US" sz="2800" i="1" dirty="0">
                <a:solidFill>
                  <a:schemeClr val="bg1"/>
                </a:solidFill>
              </a:rPr>
              <a:t>False </a:t>
            </a:r>
            <a:r>
              <a:rPr lang="en-US" sz="2800" dirty="0">
                <a:solidFill>
                  <a:schemeClr val="bg1"/>
                </a:solidFill>
              </a:rPr>
              <a:t>for all hidden cells and their dependency instantiations, then the view has achieved Full Deniability.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If it returns </a:t>
            </a:r>
            <a:r>
              <a:rPr lang="en-US" sz="2800" i="1" dirty="0">
                <a:solidFill>
                  <a:schemeClr val="bg1"/>
                </a:solidFill>
              </a:rPr>
              <a:t>True</a:t>
            </a:r>
            <a:r>
              <a:rPr lang="en-US" sz="2800" dirty="0">
                <a:solidFill>
                  <a:schemeClr val="bg1"/>
                </a:solidFill>
              </a:rPr>
              <a:t> for at least 1 of them, then there is leakage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3B0C1C0-9D3E-4921-9375-477E72D9C059}"/>
                  </a:ext>
                </a:extLst>
              </p:cNvPr>
              <p:cNvSpPr txBox="1"/>
              <p:nvPr/>
            </p:nvSpPr>
            <p:spPr>
              <a:xfrm>
                <a:off x="-25869" y="4790208"/>
                <a:ext cx="61218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𝛿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</a:rPr>
                        <m:t>: ¬(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d>
                        <m:d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en-US" sz="2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5</m:t>
                              </m:r>
                            </m:sub>
                          </m:sSub>
                        </m:e>
                      </m:d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⋀(</m:t>
                      </m:r>
                      <m:sSub>
                        <m:sSubPr>
                          <m:ctrlP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3B0C1C0-9D3E-4921-9375-477E72D9C0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5869" y="4790208"/>
                <a:ext cx="6121869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6A4F5B9-1448-41EB-B296-2836D94103AB}"/>
                  </a:ext>
                </a:extLst>
              </p:cNvPr>
              <p:cNvSpPr txBox="1"/>
              <p:nvPr/>
            </p:nvSpPr>
            <p:spPr>
              <a:xfrm>
                <a:off x="693686" y="5366253"/>
                <a:ext cx="468275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¬(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1=1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d>
                        <m:dPr>
                          <m:ctrlP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2=2</m:t>
                          </m:r>
                        </m:e>
                      </m:d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⋀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(3&lt;</m:t>
                      </m:r>
                      <m:r>
                        <a:rPr lang="en-US" sz="28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6A4F5B9-1448-41EB-B296-2836D94103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686" y="5366253"/>
                <a:ext cx="4682757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032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3CB12-9DA4-469E-9B5F-9696AFC6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3: Cue them up!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04D2-39CC-45E1-910C-C2A2E3D0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23</a:t>
            </a:fld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EB1EC5B-0C0B-4286-A020-3070B4161CDD}"/>
              </a:ext>
            </a:extLst>
          </p:cNvPr>
          <p:cNvGrpSpPr/>
          <p:nvPr/>
        </p:nvGrpSpPr>
        <p:grpSpPr>
          <a:xfrm>
            <a:off x="2460402" y="2997153"/>
            <a:ext cx="2220635" cy="1028979"/>
            <a:chOff x="2136913" y="2077831"/>
            <a:chExt cx="2429407" cy="1469111"/>
          </a:xfrm>
          <a:solidFill>
            <a:schemeClr val="bg1"/>
          </a:solidFill>
        </p:grpSpPr>
        <p:sp>
          <p:nvSpPr>
            <p:cNvPr id="45" name="Flowchart: Decision 44">
              <a:extLst>
                <a:ext uri="{FF2B5EF4-FFF2-40B4-BE49-F238E27FC236}">
                  <a16:creationId xmlns:a16="http://schemas.microsoft.com/office/drawing/2014/main" id="{95CE428F-5D41-4EE0-9028-269C47863F89}"/>
                </a:ext>
              </a:extLst>
            </p:cNvPr>
            <p:cNvSpPr/>
            <p:nvPr/>
          </p:nvSpPr>
          <p:spPr>
            <a:xfrm>
              <a:off x="2136913" y="2077831"/>
              <a:ext cx="2429407" cy="1469111"/>
            </a:xfrm>
            <a:prstGeom prst="flowChartDecisi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C5B4A73-7A22-4460-BF94-6AEBE2B8FD2F}"/>
                </a:ext>
              </a:extLst>
            </p:cNvPr>
            <p:cNvSpPr/>
            <p:nvPr/>
          </p:nvSpPr>
          <p:spPr>
            <a:xfrm>
              <a:off x="2551900" y="2277977"/>
              <a:ext cx="1612851" cy="1098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Tattle-Tale</a:t>
              </a:r>
            </a:p>
            <a:p>
              <a:pPr algn="ctr"/>
              <a:r>
                <a:rPr lang="en-US" sz="2000" dirty="0"/>
                <a:t> Condition?</a:t>
              </a:r>
            </a:p>
          </p:txBody>
        </p:sp>
      </p:grp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022C8EA-D39A-48C7-8DC4-BBC0C17155F4}"/>
              </a:ext>
            </a:extLst>
          </p:cNvPr>
          <p:cNvCxnSpPr>
            <a:cxnSpLocks/>
          </p:cNvCxnSpPr>
          <p:nvPr/>
        </p:nvCxnSpPr>
        <p:spPr>
          <a:xfrm flipH="1">
            <a:off x="3570719" y="4014702"/>
            <a:ext cx="1" cy="3329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386120C3-2718-4313-A773-AB40D73AF236}"/>
              </a:ext>
            </a:extLst>
          </p:cNvPr>
          <p:cNvCxnSpPr>
            <a:cxnSpLocks/>
            <a:stCxn id="45" idx="3"/>
          </p:cNvCxnSpPr>
          <p:nvPr/>
        </p:nvCxnSpPr>
        <p:spPr>
          <a:xfrm>
            <a:off x="4681037" y="3511643"/>
            <a:ext cx="1445443" cy="267425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CD57C62-0C54-4FF1-A91C-7D335D958E6E}"/>
              </a:ext>
            </a:extLst>
          </p:cNvPr>
          <p:cNvSpPr txBox="1"/>
          <p:nvPr/>
        </p:nvSpPr>
        <p:spPr>
          <a:xfrm>
            <a:off x="4693302" y="3020013"/>
            <a:ext cx="80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False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FFD29E-8644-41D4-B4A8-A063F73AED49}"/>
              </a:ext>
            </a:extLst>
          </p:cNvPr>
          <p:cNvSpPr txBox="1"/>
          <p:nvPr/>
        </p:nvSpPr>
        <p:spPr>
          <a:xfrm>
            <a:off x="3673639" y="3924458"/>
            <a:ext cx="739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True</a:t>
            </a:r>
            <a:endParaRPr lang="en-US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0DCE1E7-1687-40A8-BA2D-D2D112CB76C5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3570720" y="2821325"/>
            <a:ext cx="2115" cy="1847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ED57169-B525-4D76-83F4-03FC5A671F18}"/>
              </a:ext>
            </a:extLst>
          </p:cNvPr>
          <p:cNvSpPr/>
          <p:nvPr/>
        </p:nvSpPr>
        <p:spPr>
          <a:xfrm>
            <a:off x="1477226" y="2176122"/>
            <a:ext cx="4191218" cy="64520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Dependency Instantiation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E2A4CFE-68BE-4452-85B1-4283BDAEC5FA}"/>
              </a:ext>
            </a:extLst>
          </p:cNvPr>
          <p:cNvSpPr/>
          <p:nvPr/>
        </p:nvSpPr>
        <p:spPr>
          <a:xfrm>
            <a:off x="1509596" y="4341484"/>
            <a:ext cx="4191218" cy="64520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Inference Detection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5AB637C-61BC-4710-A44A-0181FC2E5D24}"/>
              </a:ext>
            </a:extLst>
          </p:cNvPr>
          <p:cNvSpPr/>
          <p:nvPr/>
        </p:nvSpPr>
        <p:spPr>
          <a:xfrm>
            <a:off x="6433855" y="1860439"/>
            <a:ext cx="5474973" cy="954107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Outputs </a:t>
            </a:r>
            <a:r>
              <a:rPr lang="en-US" sz="2800" dirty="0" err="1">
                <a:solidFill>
                  <a:schemeClr val="bg1"/>
                </a:solidFill>
              </a:rPr>
              <a:t>cuesets</a:t>
            </a:r>
            <a:r>
              <a:rPr lang="en-US" sz="2800" dirty="0">
                <a:solidFill>
                  <a:schemeClr val="bg1"/>
                </a:solidFill>
              </a:rPr>
              <a:t> for sensitive cells which satisfy the Tattle-Tale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77" name="椭圆 3">
            <a:extLst>
              <a:ext uri="{FF2B5EF4-FFF2-40B4-BE49-F238E27FC236}">
                <a16:creationId xmlns:a16="http://schemas.microsoft.com/office/drawing/2014/main" id="{2D68DAB2-FBF3-4380-8A3A-E3DA0C142DAE}"/>
              </a:ext>
            </a:extLst>
          </p:cNvPr>
          <p:cNvSpPr/>
          <p:nvPr/>
        </p:nvSpPr>
        <p:spPr>
          <a:xfrm>
            <a:off x="7338524" y="3287690"/>
            <a:ext cx="3117452" cy="7384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78" name="连接符: 曲线 7">
            <a:extLst>
              <a:ext uri="{FF2B5EF4-FFF2-40B4-BE49-F238E27FC236}">
                <a16:creationId xmlns:a16="http://schemas.microsoft.com/office/drawing/2014/main" id="{01CD34BD-1D28-4C8A-893D-A0B534C58FB1}"/>
              </a:ext>
            </a:extLst>
          </p:cNvPr>
          <p:cNvCxnSpPr>
            <a:cxnSpLocks/>
            <a:stCxn id="82" idx="0"/>
            <a:endCxn id="81" idx="2"/>
          </p:cNvCxnSpPr>
          <p:nvPr/>
        </p:nvCxnSpPr>
        <p:spPr>
          <a:xfrm rot="5400000" flipH="1" flipV="1">
            <a:off x="7164005" y="3919330"/>
            <a:ext cx="1014482" cy="928941"/>
          </a:xfrm>
          <a:prstGeom prst="curvedConnector3">
            <a:avLst>
              <a:gd name="adj1" fmla="val 50000"/>
            </a:avLst>
          </a:prstGeom>
          <a:ln w="34925" cap="flat" cmpd="thickThin">
            <a:bevel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组合 16">
            <a:extLst>
              <a:ext uri="{FF2B5EF4-FFF2-40B4-BE49-F238E27FC236}">
                <a16:creationId xmlns:a16="http://schemas.microsoft.com/office/drawing/2014/main" id="{A4323DDE-DEC3-455E-A412-8329C2D7CEE3}"/>
              </a:ext>
            </a:extLst>
          </p:cNvPr>
          <p:cNvGrpSpPr/>
          <p:nvPr/>
        </p:nvGrpSpPr>
        <p:grpSpPr>
          <a:xfrm>
            <a:off x="7813375" y="3507228"/>
            <a:ext cx="644684" cy="379301"/>
            <a:chOff x="5414813" y="2750362"/>
            <a:chExt cx="644685" cy="379302"/>
          </a:xfrm>
        </p:grpSpPr>
        <p:sp>
          <p:nvSpPr>
            <p:cNvPr id="80" name="椭圆 13">
              <a:extLst>
                <a:ext uri="{FF2B5EF4-FFF2-40B4-BE49-F238E27FC236}">
                  <a16:creationId xmlns:a16="http://schemas.microsoft.com/office/drawing/2014/main" id="{AD4599EB-4B49-446F-B845-750C30385371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1" name="文本框 15">
                  <a:extLst>
                    <a:ext uri="{FF2B5EF4-FFF2-40B4-BE49-F238E27FC236}">
                      <a16:creationId xmlns:a16="http://schemas.microsoft.com/office/drawing/2014/main" id="{A5329ADF-DEFE-437F-9E75-AF2EF22B5DE3}"/>
                    </a:ext>
                  </a:extLst>
                </p:cNvPr>
                <p:cNvSpPr txBox="1"/>
                <p:nvPr/>
              </p:nvSpPr>
              <p:spPr>
                <a:xfrm>
                  <a:off x="5414813" y="2750362"/>
                  <a:ext cx="6446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latin typeface="Georgia" panose="02040502050405020303" pitchFamily="18" charset="0"/>
                    </a:rPr>
                    <a:t> 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a14:m>
                  <a:endParaRPr lang="zh-CN" altLang="en-US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8" name="文本框 15">
                  <a:extLst>
                    <a:ext uri="{FF2B5EF4-FFF2-40B4-BE49-F238E27FC236}">
                      <a16:creationId xmlns:a16="http://schemas.microsoft.com/office/drawing/2014/main" id="{C70E8F3D-EDA3-4B11-9F2A-7F79833000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4813" y="2750362"/>
                  <a:ext cx="644685" cy="369332"/>
                </a:xfrm>
                <a:prstGeom prst="rect">
                  <a:avLst/>
                </a:prstGeom>
                <a:blipFill>
                  <a:blip r:embed="rId4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2" name="椭圆 33">
            <a:extLst>
              <a:ext uri="{FF2B5EF4-FFF2-40B4-BE49-F238E27FC236}">
                <a16:creationId xmlns:a16="http://schemas.microsoft.com/office/drawing/2014/main" id="{9C73939C-3597-47BA-9536-E59C2526CE2D}"/>
              </a:ext>
            </a:extLst>
          </p:cNvPr>
          <p:cNvSpPr/>
          <p:nvPr/>
        </p:nvSpPr>
        <p:spPr>
          <a:xfrm>
            <a:off x="6137910" y="4891041"/>
            <a:ext cx="2137731" cy="76977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3" name="组合 41">
            <a:extLst>
              <a:ext uri="{FF2B5EF4-FFF2-40B4-BE49-F238E27FC236}">
                <a16:creationId xmlns:a16="http://schemas.microsoft.com/office/drawing/2014/main" id="{D1382102-B108-4DDD-A3A8-9AB89769636C}"/>
              </a:ext>
            </a:extLst>
          </p:cNvPr>
          <p:cNvGrpSpPr/>
          <p:nvPr/>
        </p:nvGrpSpPr>
        <p:grpSpPr>
          <a:xfrm>
            <a:off x="6314156" y="5104240"/>
            <a:ext cx="392044" cy="344691"/>
            <a:chOff x="5412094" y="2807068"/>
            <a:chExt cx="644685" cy="322596"/>
          </a:xfrm>
        </p:grpSpPr>
        <p:sp>
          <p:nvSpPr>
            <p:cNvPr id="84" name="椭圆 42">
              <a:extLst>
                <a:ext uri="{FF2B5EF4-FFF2-40B4-BE49-F238E27FC236}">
                  <a16:creationId xmlns:a16="http://schemas.microsoft.com/office/drawing/2014/main" id="{53D73F7E-992B-4ECE-BB28-E9D2600BD24F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文本框 43">
                  <a:extLst>
                    <a:ext uri="{FF2B5EF4-FFF2-40B4-BE49-F238E27FC236}">
                      <a16:creationId xmlns:a16="http://schemas.microsoft.com/office/drawing/2014/main" id="{BCD161C7-A99C-4D2D-AF26-EC36C885A158}"/>
                    </a:ext>
                  </a:extLst>
                </p:cNvPr>
                <p:cNvSpPr txBox="1"/>
                <p:nvPr/>
              </p:nvSpPr>
              <p:spPr>
                <a:xfrm>
                  <a:off x="5412094" y="2807068"/>
                  <a:ext cx="644685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17" name="文本框 43">
                  <a:extLst>
                    <a:ext uri="{FF2B5EF4-FFF2-40B4-BE49-F238E27FC236}">
                      <a16:creationId xmlns:a16="http://schemas.microsoft.com/office/drawing/2014/main" id="{DCE77EC3-E642-4AF8-83C4-58B60B385C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2094" y="2807068"/>
                  <a:ext cx="644685" cy="307777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6" name="组合 44">
            <a:extLst>
              <a:ext uri="{FF2B5EF4-FFF2-40B4-BE49-F238E27FC236}">
                <a16:creationId xmlns:a16="http://schemas.microsoft.com/office/drawing/2014/main" id="{0CE75039-E97B-48A1-B920-C8C3C06E67FC}"/>
              </a:ext>
            </a:extLst>
          </p:cNvPr>
          <p:cNvGrpSpPr/>
          <p:nvPr/>
        </p:nvGrpSpPr>
        <p:grpSpPr>
          <a:xfrm>
            <a:off x="6846282" y="5097149"/>
            <a:ext cx="392044" cy="344691"/>
            <a:chOff x="5428989" y="2807068"/>
            <a:chExt cx="644685" cy="322596"/>
          </a:xfrm>
        </p:grpSpPr>
        <p:sp>
          <p:nvSpPr>
            <p:cNvPr id="87" name="椭圆 45">
              <a:extLst>
                <a:ext uri="{FF2B5EF4-FFF2-40B4-BE49-F238E27FC236}">
                  <a16:creationId xmlns:a16="http://schemas.microsoft.com/office/drawing/2014/main" id="{163F4F44-B921-404B-837A-71AB1B810C9A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文本框 46">
                  <a:extLst>
                    <a:ext uri="{FF2B5EF4-FFF2-40B4-BE49-F238E27FC236}">
                      <a16:creationId xmlns:a16="http://schemas.microsoft.com/office/drawing/2014/main" id="{893923E2-FE34-4963-A661-945347346AE6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140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0" name="文本框 46">
                  <a:extLst>
                    <a:ext uri="{FF2B5EF4-FFF2-40B4-BE49-F238E27FC236}">
                      <a16:creationId xmlns:a16="http://schemas.microsoft.com/office/drawing/2014/main" id="{485DB2CA-759B-462B-9858-650193BF8B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90" name="连接符: 曲线 7">
            <a:extLst>
              <a:ext uri="{FF2B5EF4-FFF2-40B4-BE49-F238E27FC236}">
                <a16:creationId xmlns:a16="http://schemas.microsoft.com/office/drawing/2014/main" id="{DAB2C536-5E7B-4FB1-9C74-B7CB110D809F}"/>
              </a:ext>
            </a:extLst>
          </p:cNvPr>
          <p:cNvCxnSpPr>
            <a:cxnSpLocks/>
            <a:stCxn id="92" idx="0"/>
            <a:endCxn id="80" idx="4"/>
          </p:cNvCxnSpPr>
          <p:nvPr/>
        </p:nvCxnSpPr>
        <p:spPr>
          <a:xfrm rot="16200000" flipV="1">
            <a:off x="8159557" y="3893204"/>
            <a:ext cx="1084222" cy="1070871"/>
          </a:xfrm>
          <a:prstGeom prst="curvedConnector3">
            <a:avLst>
              <a:gd name="adj1" fmla="val 50000"/>
            </a:avLst>
          </a:prstGeom>
          <a:ln w="34925" cap="flat" cmpd="thickThin">
            <a:bevel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椭圆 33">
            <a:extLst>
              <a:ext uri="{FF2B5EF4-FFF2-40B4-BE49-F238E27FC236}">
                <a16:creationId xmlns:a16="http://schemas.microsoft.com/office/drawing/2014/main" id="{CADD09BF-2A2A-4C53-AA5B-9091C4FFA384}"/>
              </a:ext>
            </a:extLst>
          </p:cNvPr>
          <p:cNvSpPr/>
          <p:nvPr/>
        </p:nvSpPr>
        <p:spPr>
          <a:xfrm>
            <a:off x="8317257" y="4970751"/>
            <a:ext cx="1839692" cy="68035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3" name="组合 44">
            <a:extLst>
              <a:ext uri="{FF2B5EF4-FFF2-40B4-BE49-F238E27FC236}">
                <a16:creationId xmlns:a16="http://schemas.microsoft.com/office/drawing/2014/main" id="{863ECB46-6992-4610-8897-F12E2709F99C}"/>
              </a:ext>
            </a:extLst>
          </p:cNvPr>
          <p:cNvGrpSpPr/>
          <p:nvPr/>
        </p:nvGrpSpPr>
        <p:grpSpPr>
          <a:xfrm>
            <a:off x="8570588" y="5102440"/>
            <a:ext cx="392044" cy="370569"/>
            <a:chOff x="5448224" y="2782849"/>
            <a:chExt cx="644683" cy="346815"/>
          </a:xfrm>
        </p:grpSpPr>
        <p:sp>
          <p:nvSpPr>
            <p:cNvPr id="94" name="椭圆 45">
              <a:extLst>
                <a:ext uri="{FF2B5EF4-FFF2-40B4-BE49-F238E27FC236}">
                  <a16:creationId xmlns:a16="http://schemas.microsoft.com/office/drawing/2014/main" id="{52B66A11-3A47-49B7-8823-544962D886F8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5" name="文本框 46">
                  <a:extLst>
                    <a:ext uri="{FF2B5EF4-FFF2-40B4-BE49-F238E27FC236}">
                      <a16:creationId xmlns:a16="http://schemas.microsoft.com/office/drawing/2014/main" id="{3812014B-8B1D-4642-8775-2191A0FC634D}"/>
                    </a:ext>
                  </a:extLst>
                </p:cNvPr>
                <p:cNvSpPr txBox="1"/>
                <p:nvPr/>
              </p:nvSpPr>
              <p:spPr>
                <a:xfrm>
                  <a:off x="5448224" y="2782849"/>
                  <a:ext cx="644683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01" name="文本框 46">
                  <a:extLst>
                    <a:ext uri="{FF2B5EF4-FFF2-40B4-BE49-F238E27FC236}">
                      <a16:creationId xmlns:a16="http://schemas.microsoft.com/office/drawing/2014/main" id="{2CC5A6E1-290C-4D58-BFC2-B9C648C5F2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8224" y="2782849"/>
                  <a:ext cx="644683" cy="28804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6" name="组合 44">
            <a:extLst>
              <a:ext uri="{FF2B5EF4-FFF2-40B4-BE49-F238E27FC236}">
                <a16:creationId xmlns:a16="http://schemas.microsoft.com/office/drawing/2014/main" id="{6C00C253-052F-4477-B5E7-4DA6EEFBBF73}"/>
              </a:ext>
            </a:extLst>
          </p:cNvPr>
          <p:cNvGrpSpPr/>
          <p:nvPr/>
        </p:nvGrpSpPr>
        <p:grpSpPr>
          <a:xfrm>
            <a:off x="9096661" y="5097071"/>
            <a:ext cx="392044" cy="344691"/>
            <a:chOff x="5428989" y="2807068"/>
            <a:chExt cx="644685" cy="322596"/>
          </a:xfrm>
        </p:grpSpPr>
        <p:sp>
          <p:nvSpPr>
            <p:cNvPr id="97" name="椭圆 45">
              <a:extLst>
                <a:ext uri="{FF2B5EF4-FFF2-40B4-BE49-F238E27FC236}">
                  <a16:creationId xmlns:a16="http://schemas.microsoft.com/office/drawing/2014/main" id="{60B64A4D-B921-4A28-9E1F-C0F029F72639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8" name="文本框 46">
                  <a:extLst>
                    <a:ext uri="{FF2B5EF4-FFF2-40B4-BE49-F238E27FC236}">
                      <a16:creationId xmlns:a16="http://schemas.microsoft.com/office/drawing/2014/main" id="{A5B9B5C3-00A5-4106-9579-9C6932E57B75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04" name="文本框 46">
                  <a:extLst>
                    <a:ext uri="{FF2B5EF4-FFF2-40B4-BE49-F238E27FC236}">
                      <a16:creationId xmlns:a16="http://schemas.microsoft.com/office/drawing/2014/main" id="{28D5AD38-1FAB-4358-A681-A32492D9C3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9" name="组合 44">
            <a:extLst>
              <a:ext uri="{FF2B5EF4-FFF2-40B4-BE49-F238E27FC236}">
                <a16:creationId xmlns:a16="http://schemas.microsoft.com/office/drawing/2014/main" id="{09A61A35-F733-4586-BF85-85E3EC899B01}"/>
              </a:ext>
            </a:extLst>
          </p:cNvPr>
          <p:cNvGrpSpPr/>
          <p:nvPr/>
        </p:nvGrpSpPr>
        <p:grpSpPr>
          <a:xfrm>
            <a:off x="9534406" y="5093830"/>
            <a:ext cx="392044" cy="344691"/>
            <a:chOff x="5428989" y="2807068"/>
            <a:chExt cx="644685" cy="322596"/>
          </a:xfrm>
        </p:grpSpPr>
        <p:sp>
          <p:nvSpPr>
            <p:cNvPr id="100" name="椭圆 45">
              <a:extLst>
                <a:ext uri="{FF2B5EF4-FFF2-40B4-BE49-F238E27FC236}">
                  <a16:creationId xmlns:a16="http://schemas.microsoft.com/office/drawing/2014/main" id="{89721DC2-A23D-4F6F-8315-F62BA4052F7C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1" name="文本框 46">
                  <a:extLst>
                    <a:ext uri="{FF2B5EF4-FFF2-40B4-BE49-F238E27FC236}">
                      <a16:creationId xmlns:a16="http://schemas.microsoft.com/office/drawing/2014/main" id="{D7038696-1C96-4EDF-A77C-CB8EE88CB750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latin typeface="Georgia" panose="02040502050405020303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07" name="文本框 46">
                  <a:extLst>
                    <a:ext uri="{FF2B5EF4-FFF2-40B4-BE49-F238E27FC236}">
                      <a16:creationId xmlns:a16="http://schemas.microsoft.com/office/drawing/2014/main" id="{2585ED3A-16EB-45A2-86F5-20C539211C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2" name="椭圆 33">
            <a:extLst>
              <a:ext uri="{FF2B5EF4-FFF2-40B4-BE49-F238E27FC236}">
                <a16:creationId xmlns:a16="http://schemas.microsoft.com/office/drawing/2014/main" id="{D5B62031-0998-4686-93AF-4A0906812523}"/>
              </a:ext>
            </a:extLst>
          </p:cNvPr>
          <p:cNvSpPr/>
          <p:nvPr/>
        </p:nvSpPr>
        <p:spPr>
          <a:xfrm>
            <a:off x="10318095" y="4980720"/>
            <a:ext cx="1567416" cy="6703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3" name="组合 44">
            <a:extLst>
              <a:ext uri="{FF2B5EF4-FFF2-40B4-BE49-F238E27FC236}">
                <a16:creationId xmlns:a16="http://schemas.microsoft.com/office/drawing/2014/main" id="{1509420E-5517-42AF-BE07-BC1FDC86B2CF}"/>
              </a:ext>
            </a:extLst>
          </p:cNvPr>
          <p:cNvGrpSpPr/>
          <p:nvPr/>
        </p:nvGrpSpPr>
        <p:grpSpPr>
          <a:xfrm>
            <a:off x="10399986" y="5125902"/>
            <a:ext cx="394756" cy="344691"/>
            <a:chOff x="5405668" y="2807068"/>
            <a:chExt cx="649144" cy="322596"/>
          </a:xfrm>
        </p:grpSpPr>
        <p:sp>
          <p:nvSpPr>
            <p:cNvPr id="104" name="椭圆 45">
              <a:extLst>
                <a:ext uri="{FF2B5EF4-FFF2-40B4-BE49-F238E27FC236}">
                  <a16:creationId xmlns:a16="http://schemas.microsoft.com/office/drawing/2014/main" id="{48D77661-1906-4CB3-83B5-8FA0181E471C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文本框 46">
                  <a:extLst>
                    <a:ext uri="{FF2B5EF4-FFF2-40B4-BE49-F238E27FC236}">
                      <a16:creationId xmlns:a16="http://schemas.microsoft.com/office/drawing/2014/main" id="{FCD79AC2-F394-4FE6-8211-9450507F25BD}"/>
                    </a:ext>
                  </a:extLst>
                </p:cNvPr>
                <p:cNvSpPr txBox="1"/>
                <p:nvPr/>
              </p:nvSpPr>
              <p:spPr>
                <a:xfrm>
                  <a:off x="5405668" y="2807068"/>
                  <a:ext cx="644684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105" name="文本框 46">
                  <a:extLst>
                    <a:ext uri="{FF2B5EF4-FFF2-40B4-BE49-F238E27FC236}">
                      <a16:creationId xmlns:a16="http://schemas.microsoft.com/office/drawing/2014/main" id="{FCD79AC2-F394-4FE6-8211-9450507F25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5668" y="2807068"/>
                  <a:ext cx="644684" cy="288048"/>
                </a:xfrm>
                <a:prstGeom prst="rect">
                  <a:avLst/>
                </a:prstGeom>
                <a:blipFill>
                  <a:blip r:embed="rId28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6" name="组合 44">
            <a:extLst>
              <a:ext uri="{FF2B5EF4-FFF2-40B4-BE49-F238E27FC236}">
                <a16:creationId xmlns:a16="http://schemas.microsoft.com/office/drawing/2014/main" id="{01F43D47-3292-4E90-8137-F49391A5BB7D}"/>
              </a:ext>
            </a:extLst>
          </p:cNvPr>
          <p:cNvGrpSpPr/>
          <p:nvPr/>
        </p:nvGrpSpPr>
        <p:grpSpPr>
          <a:xfrm>
            <a:off x="10865097" y="5125074"/>
            <a:ext cx="392044" cy="344691"/>
            <a:chOff x="5428989" y="2807068"/>
            <a:chExt cx="644685" cy="322596"/>
          </a:xfrm>
        </p:grpSpPr>
        <p:sp>
          <p:nvSpPr>
            <p:cNvPr id="107" name="椭圆 45">
              <a:extLst>
                <a:ext uri="{FF2B5EF4-FFF2-40B4-BE49-F238E27FC236}">
                  <a16:creationId xmlns:a16="http://schemas.microsoft.com/office/drawing/2014/main" id="{CB635D77-720F-4459-9CB7-A12847AD5A33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8" name="文本框 46">
                  <a:extLst>
                    <a:ext uri="{FF2B5EF4-FFF2-40B4-BE49-F238E27FC236}">
                      <a16:creationId xmlns:a16="http://schemas.microsoft.com/office/drawing/2014/main" id="{FD4C8CA0-4A1A-4D7C-95B7-5BE1542FD11D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10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108" name="文本框 46">
                  <a:extLst>
                    <a:ext uri="{FF2B5EF4-FFF2-40B4-BE49-F238E27FC236}">
                      <a16:creationId xmlns:a16="http://schemas.microsoft.com/office/drawing/2014/main" id="{FD4C8CA0-4A1A-4D7C-95B7-5BE1542FD11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2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09" name="组合 44">
            <a:extLst>
              <a:ext uri="{FF2B5EF4-FFF2-40B4-BE49-F238E27FC236}">
                <a16:creationId xmlns:a16="http://schemas.microsoft.com/office/drawing/2014/main" id="{6FE02F16-D9D1-4D37-8ADF-082E3F911E74}"/>
              </a:ext>
            </a:extLst>
          </p:cNvPr>
          <p:cNvGrpSpPr/>
          <p:nvPr/>
        </p:nvGrpSpPr>
        <p:grpSpPr>
          <a:xfrm>
            <a:off x="11271942" y="4906435"/>
            <a:ext cx="392044" cy="560088"/>
            <a:chOff x="5421760" y="2605478"/>
            <a:chExt cx="644685" cy="524186"/>
          </a:xfrm>
        </p:grpSpPr>
        <p:sp>
          <p:nvSpPr>
            <p:cNvPr id="110" name="椭圆 45">
              <a:extLst>
                <a:ext uri="{FF2B5EF4-FFF2-40B4-BE49-F238E27FC236}">
                  <a16:creationId xmlns:a16="http://schemas.microsoft.com/office/drawing/2014/main" id="{C1AE006D-F0BA-4524-AA84-CA8547B3415B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文本框 46">
                  <a:extLst>
                    <a:ext uri="{FF2B5EF4-FFF2-40B4-BE49-F238E27FC236}">
                      <a16:creationId xmlns:a16="http://schemas.microsoft.com/office/drawing/2014/main" id="{1DE8ADFF-ADE9-4778-8B5E-69F9776902A6}"/>
                    </a:ext>
                  </a:extLst>
                </p:cNvPr>
                <p:cNvSpPr txBox="1"/>
                <p:nvPr/>
              </p:nvSpPr>
              <p:spPr>
                <a:xfrm>
                  <a:off x="5421760" y="2605478"/>
                  <a:ext cx="644685" cy="4896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>
                      <a:latin typeface="Georgia" panose="02040502050405020303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a14:m>
                  <a:endParaRPr lang="zh-CN" altLang="en-US" sz="140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17" name="文本框 46">
                  <a:extLst>
                    <a:ext uri="{FF2B5EF4-FFF2-40B4-BE49-F238E27FC236}">
                      <a16:creationId xmlns:a16="http://schemas.microsoft.com/office/drawing/2014/main" id="{0BCCA532-A9BA-4363-8987-BA04A0FE0F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1760" y="2605478"/>
                  <a:ext cx="644685" cy="489681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2" name="组合 17">
            <a:extLst>
              <a:ext uri="{FF2B5EF4-FFF2-40B4-BE49-F238E27FC236}">
                <a16:creationId xmlns:a16="http://schemas.microsoft.com/office/drawing/2014/main" id="{4718815C-A6AB-4043-9467-B33CECCE51FA}"/>
              </a:ext>
            </a:extLst>
          </p:cNvPr>
          <p:cNvGrpSpPr/>
          <p:nvPr/>
        </p:nvGrpSpPr>
        <p:grpSpPr>
          <a:xfrm>
            <a:off x="9308037" y="3532560"/>
            <a:ext cx="691354" cy="369332"/>
            <a:chOff x="5363458" y="2787121"/>
            <a:chExt cx="691354" cy="369332"/>
          </a:xfrm>
        </p:grpSpPr>
        <p:sp>
          <p:nvSpPr>
            <p:cNvPr id="113" name="椭圆 18">
              <a:extLst>
                <a:ext uri="{FF2B5EF4-FFF2-40B4-BE49-F238E27FC236}">
                  <a16:creationId xmlns:a16="http://schemas.microsoft.com/office/drawing/2014/main" id="{2D3A73E6-3493-4453-BC63-9A0968DDC0C6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4" name="文本框 19">
                  <a:extLst>
                    <a:ext uri="{FF2B5EF4-FFF2-40B4-BE49-F238E27FC236}">
                      <a16:creationId xmlns:a16="http://schemas.microsoft.com/office/drawing/2014/main" id="{D278B9CB-5EF8-4A12-8E3D-FDDCE8FCC650}"/>
                    </a:ext>
                  </a:extLst>
                </p:cNvPr>
                <p:cNvSpPr txBox="1"/>
                <p:nvPr/>
              </p:nvSpPr>
              <p:spPr>
                <a:xfrm>
                  <a:off x="5363458" y="2787121"/>
                  <a:ext cx="6446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zh-CN" altLang="en-US" sz="240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24" name="文本框 19">
                  <a:extLst>
                    <a:ext uri="{FF2B5EF4-FFF2-40B4-BE49-F238E27FC236}">
                      <a16:creationId xmlns:a16="http://schemas.microsoft.com/office/drawing/2014/main" id="{DB0DF477-9348-429A-9B44-F66BC244CE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3458" y="2787121"/>
                  <a:ext cx="644685" cy="3693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7" name="椭圆 96">
            <a:extLst>
              <a:ext uri="{FF2B5EF4-FFF2-40B4-BE49-F238E27FC236}">
                <a16:creationId xmlns:a16="http://schemas.microsoft.com/office/drawing/2014/main" id="{32B6A5F8-9DEE-4AC3-9978-3BE2E11219F9}"/>
              </a:ext>
            </a:extLst>
          </p:cNvPr>
          <p:cNvSpPr/>
          <p:nvPr/>
        </p:nvSpPr>
        <p:spPr>
          <a:xfrm flipV="1">
            <a:off x="10659654" y="4259607"/>
            <a:ext cx="1430616" cy="6132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….</a:t>
            </a:r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9" name="连接符: 曲线 7">
            <a:extLst>
              <a:ext uri="{FF2B5EF4-FFF2-40B4-BE49-F238E27FC236}">
                <a16:creationId xmlns:a16="http://schemas.microsoft.com/office/drawing/2014/main" id="{2F9E0F33-9156-4E8D-A16A-90DFFD6DBE19}"/>
              </a:ext>
            </a:extLst>
          </p:cNvPr>
          <p:cNvCxnSpPr>
            <a:cxnSpLocks/>
            <a:stCxn id="117" idx="4"/>
          </p:cNvCxnSpPr>
          <p:nvPr/>
        </p:nvCxnSpPr>
        <p:spPr>
          <a:xfrm rot="16200000" flipV="1">
            <a:off x="10412304" y="3296948"/>
            <a:ext cx="569374" cy="1355943"/>
          </a:xfrm>
          <a:prstGeom prst="curvedConnector2">
            <a:avLst/>
          </a:prstGeom>
          <a:ln w="34925" cap="flat" cmpd="thickThin">
            <a:bevel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8" name="组合 44">
            <a:extLst>
              <a:ext uri="{FF2B5EF4-FFF2-40B4-BE49-F238E27FC236}">
                <a16:creationId xmlns:a16="http://schemas.microsoft.com/office/drawing/2014/main" id="{9A0874C9-6738-4241-AA38-CE684EB51571}"/>
              </a:ext>
            </a:extLst>
          </p:cNvPr>
          <p:cNvGrpSpPr/>
          <p:nvPr/>
        </p:nvGrpSpPr>
        <p:grpSpPr>
          <a:xfrm>
            <a:off x="7283951" y="5093053"/>
            <a:ext cx="392044" cy="344691"/>
            <a:chOff x="5428989" y="2807068"/>
            <a:chExt cx="644685" cy="322596"/>
          </a:xfrm>
        </p:grpSpPr>
        <p:sp>
          <p:nvSpPr>
            <p:cNvPr id="129" name="椭圆 45">
              <a:extLst>
                <a:ext uri="{FF2B5EF4-FFF2-40B4-BE49-F238E27FC236}">
                  <a16:creationId xmlns:a16="http://schemas.microsoft.com/office/drawing/2014/main" id="{66101090-84B2-4CD9-BA50-AD2C148363C9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0" name="文本框 46">
                  <a:extLst>
                    <a:ext uri="{FF2B5EF4-FFF2-40B4-BE49-F238E27FC236}">
                      <a16:creationId xmlns:a16="http://schemas.microsoft.com/office/drawing/2014/main" id="{BB65673D-46BA-4FEC-B3AE-902417F6764C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latin typeface="Georgia" panose="02040502050405020303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07" name="文本框 46">
                  <a:extLst>
                    <a:ext uri="{FF2B5EF4-FFF2-40B4-BE49-F238E27FC236}">
                      <a16:creationId xmlns:a16="http://schemas.microsoft.com/office/drawing/2014/main" id="{2585ED3A-16EB-45A2-86F5-20C539211C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1" name="组合 44">
            <a:extLst>
              <a:ext uri="{FF2B5EF4-FFF2-40B4-BE49-F238E27FC236}">
                <a16:creationId xmlns:a16="http://schemas.microsoft.com/office/drawing/2014/main" id="{8607A9B8-BF3F-4433-B100-3BF47F013C71}"/>
              </a:ext>
            </a:extLst>
          </p:cNvPr>
          <p:cNvGrpSpPr/>
          <p:nvPr/>
        </p:nvGrpSpPr>
        <p:grpSpPr>
          <a:xfrm>
            <a:off x="7738251" y="5099318"/>
            <a:ext cx="392044" cy="344691"/>
            <a:chOff x="5428989" y="2807068"/>
            <a:chExt cx="644685" cy="322596"/>
          </a:xfrm>
        </p:grpSpPr>
        <p:sp>
          <p:nvSpPr>
            <p:cNvPr id="132" name="椭圆 45">
              <a:extLst>
                <a:ext uri="{FF2B5EF4-FFF2-40B4-BE49-F238E27FC236}">
                  <a16:creationId xmlns:a16="http://schemas.microsoft.com/office/drawing/2014/main" id="{5B4D250D-C115-42E7-9ABB-DFBEB94ABEE0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文本框 46">
                  <a:extLst>
                    <a:ext uri="{FF2B5EF4-FFF2-40B4-BE49-F238E27FC236}">
                      <a16:creationId xmlns:a16="http://schemas.microsoft.com/office/drawing/2014/main" id="{119BB25A-85C1-4029-898A-F512486FE254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latin typeface="Georgia" panose="02040502050405020303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122" name="文本框 46">
                  <a:extLst>
                    <a:ext uri="{FF2B5EF4-FFF2-40B4-BE49-F238E27FC236}">
                      <a16:creationId xmlns:a16="http://schemas.microsoft.com/office/drawing/2014/main" id="{BFEBCBFD-14BB-40D3-B086-4A884858F1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34" name="连接符: 曲线 7">
            <a:extLst>
              <a:ext uri="{FF2B5EF4-FFF2-40B4-BE49-F238E27FC236}">
                <a16:creationId xmlns:a16="http://schemas.microsoft.com/office/drawing/2014/main" id="{7239A584-A9EC-49DA-93B4-D84D3C76AF2A}"/>
              </a:ext>
            </a:extLst>
          </p:cNvPr>
          <p:cNvCxnSpPr>
            <a:cxnSpLocks/>
            <a:stCxn id="102" idx="0"/>
            <a:endCxn id="114" idx="2"/>
          </p:cNvCxnSpPr>
          <p:nvPr/>
        </p:nvCxnSpPr>
        <p:spPr>
          <a:xfrm rot="16200000" flipV="1">
            <a:off x="9826678" y="3705594"/>
            <a:ext cx="1078828" cy="1471423"/>
          </a:xfrm>
          <a:prstGeom prst="curvedConnector3">
            <a:avLst>
              <a:gd name="adj1" fmla="val 15037"/>
            </a:avLst>
          </a:prstGeom>
          <a:ln w="34925" cap="flat" cmpd="thickThin">
            <a:bevel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219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82" grpId="0" animBg="1"/>
      <p:bldP spid="92" grpId="0" animBg="1"/>
      <p:bldP spid="102" grpId="0" animBg="1"/>
      <p:bldP spid="1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3CB12-9DA4-469E-9B5F-9696AFC6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Hide </a:t>
            </a:r>
            <a:r>
              <a:rPr lang="en-US" dirty="0" err="1"/>
              <a:t>yo</a:t>
            </a:r>
            <a:r>
              <a:rPr lang="en-US" dirty="0"/>
              <a:t> cells!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04D2-39CC-45E1-910C-C2A2E3D0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24</a:t>
            </a:fld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022C8EA-D39A-48C7-8DC4-BBC0C17155F4}"/>
              </a:ext>
            </a:extLst>
          </p:cNvPr>
          <p:cNvCxnSpPr>
            <a:cxnSpLocks/>
          </p:cNvCxnSpPr>
          <p:nvPr/>
        </p:nvCxnSpPr>
        <p:spPr>
          <a:xfrm flipH="1">
            <a:off x="3570719" y="4014702"/>
            <a:ext cx="1" cy="3329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386120C3-2718-4313-A773-AB40D73AF236}"/>
              </a:ext>
            </a:extLst>
          </p:cNvPr>
          <p:cNvCxnSpPr>
            <a:cxnSpLocks/>
          </p:cNvCxnSpPr>
          <p:nvPr/>
        </p:nvCxnSpPr>
        <p:spPr>
          <a:xfrm>
            <a:off x="4681037" y="3511643"/>
            <a:ext cx="1445443" cy="267425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CD57C62-0C54-4FF1-A91C-7D335D958E6E}"/>
              </a:ext>
            </a:extLst>
          </p:cNvPr>
          <p:cNvSpPr txBox="1"/>
          <p:nvPr/>
        </p:nvSpPr>
        <p:spPr>
          <a:xfrm>
            <a:off x="4693302" y="3020013"/>
            <a:ext cx="80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False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FFD29E-8644-41D4-B4A8-A063F73AED49}"/>
              </a:ext>
            </a:extLst>
          </p:cNvPr>
          <p:cNvSpPr txBox="1"/>
          <p:nvPr/>
        </p:nvSpPr>
        <p:spPr>
          <a:xfrm>
            <a:off x="3673639" y="3924458"/>
            <a:ext cx="739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True</a:t>
            </a:r>
            <a:endParaRPr lang="en-US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0DCE1E7-1687-40A8-BA2D-D2D112CB76C5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3570720" y="2821325"/>
            <a:ext cx="2115" cy="1847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ED57169-B525-4D76-83F4-03FC5A671F18}"/>
              </a:ext>
            </a:extLst>
          </p:cNvPr>
          <p:cNvSpPr/>
          <p:nvPr/>
        </p:nvSpPr>
        <p:spPr>
          <a:xfrm>
            <a:off x="1477226" y="2176122"/>
            <a:ext cx="4191218" cy="64520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Dependency Instantiation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E2A4CFE-68BE-4452-85B1-4283BDAEC5FA}"/>
              </a:ext>
            </a:extLst>
          </p:cNvPr>
          <p:cNvSpPr/>
          <p:nvPr/>
        </p:nvSpPr>
        <p:spPr>
          <a:xfrm>
            <a:off x="1509596" y="4341484"/>
            <a:ext cx="4191218" cy="64520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Inference Detection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5CD4C0-7415-4B12-BAF3-E880BD3A1A40}"/>
              </a:ext>
            </a:extLst>
          </p:cNvPr>
          <p:cNvSpPr/>
          <p:nvPr/>
        </p:nvSpPr>
        <p:spPr>
          <a:xfrm>
            <a:off x="1509596" y="5354403"/>
            <a:ext cx="4191218" cy="64520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Inference Protection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5608873-6782-4C19-B7D6-15B90047D7D1}"/>
              </a:ext>
            </a:extLst>
          </p:cNvPr>
          <p:cNvCxnSpPr>
            <a:cxnSpLocks/>
          </p:cNvCxnSpPr>
          <p:nvPr/>
        </p:nvCxnSpPr>
        <p:spPr>
          <a:xfrm flipH="1">
            <a:off x="3566382" y="5001649"/>
            <a:ext cx="1" cy="3329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5A09229E-7AD9-4903-A899-6F0EEA9E83B8}"/>
              </a:ext>
            </a:extLst>
          </p:cNvPr>
          <p:cNvSpPr/>
          <p:nvPr/>
        </p:nvSpPr>
        <p:spPr>
          <a:xfrm>
            <a:off x="6605979" y="1996492"/>
            <a:ext cx="5259666" cy="1815882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Choose cells to hide from the </a:t>
            </a:r>
            <a:r>
              <a:rPr lang="en-US" sz="2800" dirty="0" err="1">
                <a:solidFill>
                  <a:schemeClr val="bg1"/>
                </a:solidFill>
              </a:rPr>
              <a:t>cuesets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Random Hiding leads to poor utility (Baseline)</a:t>
            </a:r>
          </a:p>
        </p:txBody>
      </p:sp>
      <p:sp>
        <p:nvSpPr>
          <p:cNvPr id="107" name="椭圆 3">
            <a:extLst>
              <a:ext uri="{FF2B5EF4-FFF2-40B4-BE49-F238E27FC236}">
                <a16:creationId xmlns:a16="http://schemas.microsoft.com/office/drawing/2014/main" id="{2785EEFC-1F59-492E-9A1B-775702F0C2CA}"/>
              </a:ext>
            </a:extLst>
          </p:cNvPr>
          <p:cNvSpPr/>
          <p:nvPr/>
        </p:nvSpPr>
        <p:spPr>
          <a:xfrm>
            <a:off x="7338524" y="3870620"/>
            <a:ext cx="3117452" cy="73844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08" name="连接符: 曲线 7">
            <a:extLst>
              <a:ext uri="{FF2B5EF4-FFF2-40B4-BE49-F238E27FC236}">
                <a16:creationId xmlns:a16="http://schemas.microsoft.com/office/drawing/2014/main" id="{72975666-5F99-4D25-8312-8A6772D2D2AA}"/>
              </a:ext>
            </a:extLst>
          </p:cNvPr>
          <p:cNvCxnSpPr>
            <a:cxnSpLocks/>
            <a:stCxn id="112" idx="0"/>
            <a:endCxn id="111" idx="2"/>
          </p:cNvCxnSpPr>
          <p:nvPr/>
        </p:nvCxnSpPr>
        <p:spPr>
          <a:xfrm rot="5400000" flipH="1" flipV="1">
            <a:off x="7164005" y="4502260"/>
            <a:ext cx="1014482" cy="928941"/>
          </a:xfrm>
          <a:prstGeom prst="curvedConnector3">
            <a:avLst>
              <a:gd name="adj1" fmla="val 50000"/>
            </a:avLst>
          </a:prstGeom>
          <a:ln w="34925" cap="flat" cmpd="thickThin">
            <a:bevel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9" name="组合 16">
            <a:extLst>
              <a:ext uri="{FF2B5EF4-FFF2-40B4-BE49-F238E27FC236}">
                <a16:creationId xmlns:a16="http://schemas.microsoft.com/office/drawing/2014/main" id="{2BC136AA-6957-449F-A16A-D0063E7B8531}"/>
              </a:ext>
            </a:extLst>
          </p:cNvPr>
          <p:cNvGrpSpPr/>
          <p:nvPr/>
        </p:nvGrpSpPr>
        <p:grpSpPr>
          <a:xfrm>
            <a:off x="7813375" y="4090158"/>
            <a:ext cx="644684" cy="379301"/>
            <a:chOff x="5414813" y="2750362"/>
            <a:chExt cx="644685" cy="379302"/>
          </a:xfrm>
        </p:grpSpPr>
        <p:sp>
          <p:nvSpPr>
            <p:cNvPr id="110" name="椭圆 13">
              <a:extLst>
                <a:ext uri="{FF2B5EF4-FFF2-40B4-BE49-F238E27FC236}">
                  <a16:creationId xmlns:a16="http://schemas.microsoft.com/office/drawing/2014/main" id="{40CDEEBA-46B4-4C48-9918-18144CCA5BE5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1" name="文本框 15">
                  <a:extLst>
                    <a:ext uri="{FF2B5EF4-FFF2-40B4-BE49-F238E27FC236}">
                      <a16:creationId xmlns:a16="http://schemas.microsoft.com/office/drawing/2014/main" id="{22B46A3A-1AAE-46A0-A307-45CD3791FE80}"/>
                    </a:ext>
                  </a:extLst>
                </p:cNvPr>
                <p:cNvSpPr txBox="1"/>
                <p:nvPr/>
              </p:nvSpPr>
              <p:spPr>
                <a:xfrm>
                  <a:off x="5414813" y="2750362"/>
                  <a:ext cx="6446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dirty="0">
                      <a:latin typeface="Georgia" panose="02040502050405020303" pitchFamily="18" charset="0"/>
                    </a:rPr>
                    <a:t>  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</m:oMath>
                  </a14:m>
                  <a:endParaRPr lang="zh-CN" altLang="en-US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8" name="文本框 15">
                  <a:extLst>
                    <a:ext uri="{FF2B5EF4-FFF2-40B4-BE49-F238E27FC236}">
                      <a16:creationId xmlns:a16="http://schemas.microsoft.com/office/drawing/2014/main" id="{C70E8F3D-EDA3-4B11-9F2A-7F79833000C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4813" y="2750362"/>
                  <a:ext cx="644685" cy="369332"/>
                </a:xfrm>
                <a:prstGeom prst="rect">
                  <a:avLst/>
                </a:prstGeom>
                <a:blipFill>
                  <a:blip r:embed="rId9"/>
                  <a:stretch>
                    <a:fillRect b="-163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2" name="椭圆 33">
            <a:extLst>
              <a:ext uri="{FF2B5EF4-FFF2-40B4-BE49-F238E27FC236}">
                <a16:creationId xmlns:a16="http://schemas.microsoft.com/office/drawing/2014/main" id="{7EB60B1C-8EA8-45A9-8DB9-5DF9DFDF4A10}"/>
              </a:ext>
            </a:extLst>
          </p:cNvPr>
          <p:cNvSpPr/>
          <p:nvPr/>
        </p:nvSpPr>
        <p:spPr>
          <a:xfrm>
            <a:off x="6137910" y="5473971"/>
            <a:ext cx="2137731" cy="769771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3" name="组合 41">
            <a:extLst>
              <a:ext uri="{FF2B5EF4-FFF2-40B4-BE49-F238E27FC236}">
                <a16:creationId xmlns:a16="http://schemas.microsoft.com/office/drawing/2014/main" id="{A6753314-B23C-4A72-BEC8-163252ABE770}"/>
              </a:ext>
            </a:extLst>
          </p:cNvPr>
          <p:cNvGrpSpPr/>
          <p:nvPr/>
        </p:nvGrpSpPr>
        <p:grpSpPr>
          <a:xfrm>
            <a:off x="6314156" y="5687170"/>
            <a:ext cx="392044" cy="344691"/>
            <a:chOff x="5412094" y="2807068"/>
            <a:chExt cx="644685" cy="322596"/>
          </a:xfrm>
        </p:grpSpPr>
        <p:sp>
          <p:nvSpPr>
            <p:cNvPr id="114" name="椭圆 42">
              <a:extLst>
                <a:ext uri="{FF2B5EF4-FFF2-40B4-BE49-F238E27FC236}">
                  <a16:creationId xmlns:a16="http://schemas.microsoft.com/office/drawing/2014/main" id="{60128FF1-6BA5-4E1B-88A3-BC866F6FF5CC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文本框 43">
                  <a:extLst>
                    <a:ext uri="{FF2B5EF4-FFF2-40B4-BE49-F238E27FC236}">
                      <a16:creationId xmlns:a16="http://schemas.microsoft.com/office/drawing/2014/main" id="{1028E326-A18E-46E4-AC8F-BA42C047E989}"/>
                    </a:ext>
                  </a:extLst>
                </p:cNvPr>
                <p:cNvSpPr txBox="1"/>
                <p:nvPr/>
              </p:nvSpPr>
              <p:spPr>
                <a:xfrm>
                  <a:off x="5412094" y="2807068"/>
                  <a:ext cx="644685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17" name="文本框 43">
                  <a:extLst>
                    <a:ext uri="{FF2B5EF4-FFF2-40B4-BE49-F238E27FC236}">
                      <a16:creationId xmlns:a16="http://schemas.microsoft.com/office/drawing/2014/main" id="{DCE77EC3-E642-4AF8-83C4-58B60B385C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12094" y="2807068"/>
                  <a:ext cx="644685" cy="30777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6" name="组合 44">
            <a:extLst>
              <a:ext uri="{FF2B5EF4-FFF2-40B4-BE49-F238E27FC236}">
                <a16:creationId xmlns:a16="http://schemas.microsoft.com/office/drawing/2014/main" id="{059E7EE1-219A-4BF6-9294-8BCA11C800EA}"/>
              </a:ext>
            </a:extLst>
          </p:cNvPr>
          <p:cNvGrpSpPr/>
          <p:nvPr/>
        </p:nvGrpSpPr>
        <p:grpSpPr>
          <a:xfrm>
            <a:off x="6846282" y="5680079"/>
            <a:ext cx="392044" cy="344691"/>
            <a:chOff x="5428989" y="2807068"/>
            <a:chExt cx="644685" cy="322596"/>
          </a:xfrm>
        </p:grpSpPr>
        <p:sp>
          <p:nvSpPr>
            <p:cNvPr id="117" name="椭圆 45">
              <a:extLst>
                <a:ext uri="{FF2B5EF4-FFF2-40B4-BE49-F238E27FC236}">
                  <a16:creationId xmlns:a16="http://schemas.microsoft.com/office/drawing/2014/main" id="{C02BDE58-D2CC-45FD-9D8B-7DC30AF67961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文本框 46">
                  <a:extLst>
                    <a:ext uri="{FF2B5EF4-FFF2-40B4-BE49-F238E27FC236}">
                      <a16:creationId xmlns:a16="http://schemas.microsoft.com/office/drawing/2014/main" id="{4F980374-9E68-4429-96B8-D323E17F1F69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140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0" name="文本框 46">
                  <a:extLst>
                    <a:ext uri="{FF2B5EF4-FFF2-40B4-BE49-F238E27FC236}">
                      <a16:creationId xmlns:a16="http://schemas.microsoft.com/office/drawing/2014/main" id="{485DB2CA-759B-462B-9858-650193BF8B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19" name="连接符: 曲线 7">
            <a:extLst>
              <a:ext uri="{FF2B5EF4-FFF2-40B4-BE49-F238E27FC236}">
                <a16:creationId xmlns:a16="http://schemas.microsoft.com/office/drawing/2014/main" id="{D1BE2CA1-EC9A-452D-A886-2D2D1DD9AAB0}"/>
              </a:ext>
            </a:extLst>
          </p:cNvPr>
          <p:cNvCxnSpPr>
            <a:cxnSpLocks/>
            <a:stCxn id="120" idx="0"/>
            <a:endCxn id="110" idx="4"/>
          </p:cNvCxnSpPr>
          <p:nvPr/>
        </p:nvCxnSpPr>
        <p:spPr>
          <a:xfrm rot="16200000" flipV="1">
            <a:off x="8171605" y="4464086"/>
            <a:ext cx="1084222" cy="1094968"/>
          </a:xfrm>
          <a:prstGeom prst="curvedConnector3">
            <a:avLst>
              <a:gd name="adj1" fmla="val 50000"/>
            </a:avLst>
          </a:prstGeom>
          <a:ln w="34925" cap="flat" cmpd="thickThin">
            <a:bevel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椭圆 33">
            <a:extLst>
              <a:ext uri="{FF2B5EF4-FFF2-40B4-BE49-F238E27FC236}">
                <a16:creationId xmlns:a16="http://schemas.microsoft.com/office/drawing/2014/main" id="{C98222DB-E8B5-4C88-89C9-E5A356CD255F}"/>
              </a:ext>
            </a:extLst>
          </p:cNvPr>
          <p:cNvSpPr/>
          <p:nvPr/>
        </p:nvSpPr>
        <p:spPr>
          <a:xfrm>
            <a:off x="8317256" y="5553681"/>
            <a:ext cx="1887887" cy="67038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1" name="组合 44">
            <a:extLst>
              <a:ext uri="{FF2B5EF4-FFF2-40B4-BE49-F238E27FC236}">
                <a16:creationId xmlns:a16="http://schemas.microsoft.com/office/drawing/2014/main" id="{989B4CC1-BB71-4762-9B9F-146FDF15FCA9}"/>
              </a:ext>
            </a:extLst>
          </p:cNvPr>
          <p:cNvGrpSpPr/>
          <p:nvPr/>
        </p:nvGrpSpPr>
        <p:grpSpPr>
          <a:xfrm>
            <a:off x="8570588" y="5685370"/>
            <a:ext cx="392044" cy="370569"/>
            <a:chOff x="5448224" y="2782849"/>
            <a:chExt cx="644683" cy="346815"/>
          </a:xfrm>
        </p:grpSpPr>
        <p:sp>
          <p:nvSpPr>
            <p:cNvPr id="122" name="椭圆 45">
              <a:extLst>
                <a:ext uri="{FF2B5EF4-FFF2-40B4-BE49-F238E27FC236}">
                  <a16:creationId xmlns:a16="http://schemas.microsoft.com/office/drawing/2014/main" id="{7315EE52-FE1D-42CA-AC50-BEE76C364402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文本框 46">
                  <a:extLst>
                    <a:ext uri="{FF2B5EF4-FFF2-40B4-BE49-F238E27FC236}">
                      <a16:creationId xmlns:a16="http://schemas.microsoft.com/office/drawing/2014/main" id="{C79608E8-8AB6-4020-8640-405EDB4E1180}"/>
                    </a:ext>
                  </a:extLst>
                </p:cNvPr>
                <p:cNvSpPr txBox="1"/>
                <p:nvPr/>
              </p:nvSpPr>
              <p:spPr>
                <a:xfrm>
                  <a:off x="5448224" y="2782849"/>
                  <a:ext cx="644683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01" name="文本框 46">
                  <a:extLst>
                    <a:ext uri="{FF2B5EF4-FFF2-40B4-BE49-F238E27FC236}">
                      <a16:creationId xmlns:a16="http://schemas.microsoft.com/office/drawing/2014/main" id="{2CC5A6E1-290C-4D58-BFC2-B9C648C5F2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48224" y="2782849"/>
                  <a:ext cx="644683" cy="288048"/>
                </a:xfrm>
                <a:prstGeom prst="rect">
                  <a:avLst/>
                </a:prstGeom>
                <a:blipFill>
                  <a:blip r:embed="rId1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4" name="组合 44">
            <a:extLst>
              <a:ext uri="{FF2B5EF4-FFF2-40B4-BE49-F238E27FC236}">
                <a16:creationId xmlns:a16="http://schemas.microsoft.com/office/drawing/2014/main" id="{672C4201-4D91-4D6A-B68B-AE6D5F61B238}"/>
              </a:ext>
            </a:extLst>
          </p:cNvPr>
          <p:cNvGrpSpPr/>
          <p:nvPr/>
        </p:nvGrpSpPr>
        <p:grpSpPr>
          <a:xfrm>
            <a:off x="9096661" y="5680001"/>
            <a:ext cx="392044" cy="344691"/>
            <a:chOff x="5428989" y="2807068"/>
            <a:chExt cx="644685" cy="322596"/>
          </a:xfrm>
        </p:grpSpPr>
        <p:sp>
          <p:nvSpPr>
            <p:cNvPr id="125" name="椭圆 45">
              <a:extLst>
                <a:ext uri="{FF2B5EF4-FFF2-40B4-BE49-F238E27FC236}">
                  <a16:creationId xmlns:a16="http://schemas.microsoft.com/office/drawing/2014/main" id="{54335370-B9DF-4CC1-9F83-4BCA45672DC8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6" name="文本框 46">
                  <a:extLst>
                    <a:ext uri="{FF2B5EF4-FFF2-40B4-BE49-F238E27FC236}">
                      <a16:creationId xmlns:a16="http://schemas.microsoft.com/office/drawing/2014/main" id="{DE498E74-2985-4103-BFEA-AEA6C078ADEB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04" name="文本框 46">
                  <a:extLst>
                    <a:ext uri="{FF2B5EF4-FFF2-40B4-BE49-F238E27FC236}">
                      <a16:creationId xmlns:a16="http://schemas.microsoft.com/office/drawing/2014/main" id="{28D5AD38-1FAB-4358-A681-A32492D9C3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7" name="组合 44">
            <a:extLst>
              <a:ext uri="{FF2B5EF4-FFF2-40B4-BE49-F238E27FC236}">
                <a16:creationId xmlns:a16="http://schemas.microsoft.com/office/drawing/2014/main" id="{42AB0251-1502-4110-8B4E-6E148A9EEB5D}"/>
              </a:ext>
            </a:extLst>
          </p:cNvPr>
          <p:cNvGrpSpPr/>
          <p:nvPr/>
        </p:nvGrpSpPr>
        <p:grpSpPr>
          <a:xfrm>
            <a:off x="9534406" y="5676760"/>
            <a:ext cx="392044" cy="344691"/>
            <a:chOff x="5428989" y="2807068"/>
            <a:chExt cx="644685" cy="322596"/>
          </a:xfrm>
        </p:grpSpPr>
        <p:sp>
          <p:nvSpPr>
            <p:cNvPr id="128" name="椭圆 45">
              <a:extLst>
                <a:ext uri="{FF2B5EF4-FFF2-40B4-BE49-F238E27FC236}">
                  <a16:creationId xmlns:a16="http://schemas.microsoft.com/office/drawing/2014/main" id="{C4F064DC-6B82-42AD-A29C-1CEF6B6BFF58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9" name="文本框 46">
                  <a:extLst>
                    <a:ext uri="{FF2B5EF4-FFF2-40B4-BE49-F238E27FC236}">
                      <a16:creationId xmlns:a16="http://schemas.microsoft.com/office/drawing/2014/main" id="{4A77A2C9-D999-4932-9F84-E04F8273DE91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latin typeface="Georgia" panose="02040502050405020303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07" name="文本框 46">
                  <a:extLst>
                    <a:ext uri="{FF2B5EF4-FFF2-40B4-BE49-F238E27FC236}">
                      <a16:creationId xmlns:a16="http://schemas.microsoft.com/office/drawing/2014/main" id="{2585ED3A-16EB-45A2-86F5-20C539211C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0" name="椭圆 33">
            <a:extLst>
              <a:ext uri="{FF2B5EF4-FFF2-40B4-BE49-F238E27FC236}">
                <a16:creationId xmlns:a16="http://schemas.microsoft.com/office/drawing/2014/main" id="{E3350197-C766-4DE9-BE35-BAA65457E318}"/>
              </a:ext>
            </a:extLst>
          </p:cNvPr>
          <p:cNvSpPr/>
          <p:nvPr/>
        </p:nvSpPr>
        <p:spPr>
          <a:xfrm>
            <a:off x="10318095" y="5563650"/>
            <a:ext cx="1567416" cy="670384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31" name="组合 44">
            <a:extLst>
              <a:ext uri="{FF2B5EF4-FFF2-40B4-BE49-F238E27FC236}">
                <a16:creationId xmlns:a16="http://schemas.microsoft.com/office/drawing/2014/main" id="{410507B2-B70A-4DE5-88FA-4C8807A5C1C4}"/>
              </a:ext>
            </a:extLst>
          </p:cNvPr>
          <p:cNvGrpSpPr/>
          <p:nvPr/>
        </p:nvGrpSpPr>
        <p:grpSpPr>
          <a:xfrm>
            <a:off x="10399986" y="5708832"/>
            <a:ext cx="394756" cy="344691"/>
            <a:chOff x="5405668" y="2807068"/>
            <a:chExt cx="649144" cy="322596"/>
          </a:xfrm>
        </p:grpSpPr>
        <p:sp>
          <p:nvSpPr>
            <p:cNvPr id="132" name="椭圆 45">
              <a:extLst>
                <a:ext uri="{FF2B5EF4-FFF2-40B4-BE49-F238E27FC236}">
                  <a16:creationId xmlns:a16="http://schemas.microsoft.com/office/drawing/2014/main" id="{175931A7-FE73-4F8C-AE79-B1E179DCBBC6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3" name="文本框 46">
                  <a:extLst>
                    <a:ext uri="{FF2B5EF4-FFF2-40B4-BE49-F238E27FC236}">
                      <a16:creationId xmlns:a16="http://schemas.microsoft.com/office/drawing/2014/main" id="{B819BB83-001C-4B88-8568-0740AC70430F}"/>
                    </a:ext>
                  </a:extLst>
                </p:cNvPr>
                <p:cNvSpPr txBox="1"/>
                <p:nvPr/>
              </p:nvSpPr>
              <p:spPr>
                <a:xfrm>
                  <a:off x="5405668" y="2807068"/>
                  <a:ext cx="644684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133" name="文本框 46">
                  <a:extLst>
                    <a:ext uri="{FF2B5EF4-FFF2-40B4-BE49-F238E27FC236}">
                      <a16:creationId xmlns:a16="http://schemas.microsoft.com/office/drawing/2014/main" id="{B819BB83-001C-4B88-8568-0740AC70430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05668" y="2807068"/>
                  <a:ext cx="644684" cy="288048"/>
                </a:xfrm>
                <a:prstGeom prst="rect">
                  <a:avLst/>
                </a:prstGeom>
                <a:blipFill>
                  <a:blip r:embed="rId2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4" name="组合 44">
            <a:extLst>
              <a:ext uri="{FF2B5EF4-FFF2-40B4-BE49-F238E27FC236}">
                <a16:creationId xmlns:a16="http://schemas.microsoft.com/office/drawing/2014/main" id="{B63AB15E-125C-45B8-B2B3-8126C115E5E5}"/>
              </a:ext>
            </a:extLst>
          </p:cNvPr>
          <p:cNvGrpSpPr/>
          <p:nvPr/>
        </p:nvGrpSpPr>
        <p:grpSpPr>
          <a:xfrm>
            <a:off x="10865097" y="5708004"/>
            <a:ext cx="392044" cy="344691"/>
            <a:chOff x="5428989" y="2807068"/>
            <a:chExt cx="644685" cy="322596"/>
          </a:xfrm>
        </p:grpSpPr>
        <p:sp>
          <p:nvSpPr>
            <p:cNvPr id="135" name="椭圆 45">
              <a:extLst>
                <a:ext uri="{FF2B5EF4-FFF2-40B4-BE49-F238E27FC236}">
                  <a16:creationId xmlns:a16="http://schemas.microsoft.com/office/drawing/2014/main" id="{2B84E062-0537-4824-AA00-B0A1A5D8B764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文本框 46">
                  <a:extLst>
                    <a:ext uri="{FF2B5EF4-FFF2-40B4-BE49-F238E27FC236}">
                      <a16:creationId xmlns:a16="http://schemas.microsoft.com/office/drawing/2014/main" id="{F6D31643-DAF3-423F-8DD2-832ABC1F322D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sz="1400" b="0" i="1" smtClean="0">
                                <a:latin typeface="Cambria Math" panose="02040503050406030204" pitchFamily="18" charset="0"/>
                              </a:rPr>
                              <m:t>11</m:t>
                            </m:r>
                          </m:sub>
                        </m:sSub>
                      </m:oMath>
                    </m:oMathPara>
                  </a14:m>
                  <a:endParaRPr lang="zh-CN" altLang="en-US" sz="140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14" name="文本框 46">
                  <a:extLst>
                    <a:ext uri="{FF2B5EF4-FFF2-40B4-BE49-F238E27FC236}">
                      <a16:creationId xmlns:a16="http://schemas.microsoft.com/office/drawing/2014/main" id="{CA34B41A-57BA-4024-904F-A01444ABC6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2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7" name="组合 44">
            <a:extLst>
              <a:ext uri="{FF2B5EF4-FFF2-40B4-BE49-F238E27FC236}">
                <a16:creationId xmlns:a16="http://schemas.microsoft.com/office/drawing/2014/main" id="{DA9333AA-9A3F-45CA-9974-F36D296D643C}"/>
              </a:ext>
            </a:extLst>
          </p:cNvPr>
          <p:cNvGrpSpPr/>
          <p:nvPr/>
        </p:nvGrpSpPr>
        <p:grpSpPr>
          <a:xfrm>
            <a:off x="11271942" y="5489365"/>
            <a:ext cx="392044" cy="560088"/>
            <a:chOff x="5421760" y="2605478"/>
            <a:chExt cx="644685" cy="524186"/>
          </a:xfrm>
        </p:grpSpPr>
        <p:sp>
          <p:nvSpPr>
            <p:cNvPr id="138" name="椭圆 45">
              <a:extLst>
                <a:ext uri="{FF2B5EF4-FFF2-40B4-BE49-F238E27FC236}">
                  <a16:creationId xmlns:a16="http://schemas.microsoft.com/office/drawing/2014/main" id="{D60F960C-2009-4D83-8DB6-68851F7C9EFC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9" name="文本框 46">
                  <a:extLst>
                    <a:ext uri="{FF2B5EF4-FFF2-40B4-BE49-F238E27FC236}">
                      <a16:creationId xmlns:a16="http://schemas.microsoft.com/office/drawing/2014/main" id="{E43CD2EB-BBA3-4697-9A0C-352FB5579A48}"/>
                    </a:ext>
                  </a:extLst>
                </p:cNvPr>
                <p:cNvSpPr txBox="1"/>
                <p:nvPr/>
              </p:nvSpPr>
              <p:spPr>
                <a:xfrm>
                  <a:off x="5421760" y="2605478"/>
                  <a:ext cx="644685" cy="489681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>
                      <a:latin typeface="Georgia" panose="02040502050405020303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b>
                      </m:sSub>
                    </m:oMath>
                  </a14:m>
                  <a:endParaRPr lang="zh-CN" altLang="en-US" sz="140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17" name="文本框 46">
                  <a:extLst>
                    <a:ext uri="{FF2B5EF4-FFF2-40B4-BE49-F238E27FC236}">
                      <a16:creationId xmlns:a16="http://schemas.microsoft.com/office/drawing/2014/main" id="{0BCCA532-A9BA-4363-8987-BA04A0FE0F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1760" y="2605478"/>
                  <a:ext cx="644685" cy="489681"/>
                </a:xfrm>
                <a:prstGeom prst="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40" name="组合 17">
            <a:extLst>
              <a:ext uri="{FF2B5EF4-FFF2-40B4-BE49-F238E27FC236}">
                <a16:creationId xmlns:a16="http://schemas.microsoft.com/office/drawing/2014/main" id="{3FE5C170-C5D7-41D0-82EB-4D1E4FA25CDA}"/>
              </a:ext>
            </a:extLst>
          </p:cNvPr>
          <p:cNvGrpSpPr/>
          <p:nvPr/>
        </p:nvGrpSpPr>
        <p:grpSpPr>
          <a:xfrm>
            <a:off x="9308037" y="4115490"/>
            <a:ext cx="691354" cy="369332"/>
            <a:chOff x="5363458" y="2787121"/>
            <a:chExt cx="691354" cy="369332"/>
          </a:xfrm>
        </p:grpSpPr>
        <p:sp>
          <p:nvSpPr>
            <p:cNvPr id="141" name="椭圆 18">
              <a:extLst>
                <a:ext uri="{FF2B5EF4-FFF2-40B4-BE49-F238E27FC236}">
                  <a16:creationId xmlns:a16="http://schemas.microsoft.com/office/drawing/2014/main" id="{ED1B1D62-6E27-4CD9-BF1D-701E2D1280FB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2" name="文本框 19">
                  <a:extLst>
                    <a:ext uri="{FF2B5EF4-FFF2-40B4-BE49-F238E27FC236}">
                      <a16:creationId xmlns:a16="http://schemas.microsoft.com/office/drawing/2014/main" id="{6B4E0324-BFD3-4DE2-8C87-AD3760D74D34}"/>
                    </a:ext>
                  </a:extLst>
                </p:cNvPr>
                <p:cNvSpPr txBox="1"/>
                <p:nvPr/>
              </p:nvSpPr>
              <p:spPr>
                <a:xfrm>
                  <a:off x="5363458" y="2787121"/>
                  <a:ext cx="64468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zh-CN" altLang="en-US" sz="240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24" name="文本框 19">
                  <a:extLst>
                    <a:ext uri="{FF2B5EF4-FFF2-40B4-BE49-F238E27FC236}">
                      <a16:creationId xmlns:a16="http://schemas.microsoft.com/office/drawing/2014/main" id="{DB0DF477-9348-429A-9B44-F66BC244CE1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63458" y="2787121"/>
                  <a:ext cx="644685" cy="369332"/>
                </a:xfrm>
                <a:prstGeom prst="rect">
                  <a:avLst/>
                </a:prstGeom>
                <a:blipFill>
                  <a:blip r:embed="rId2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43" name="椭圆 96">
            <a:extLst>
              <a:ext uri="{FF2B5EF4-FFF2-40B4-BE49-F238E27FC236}">
                <a16:creationId xmlns:a16="http://schemas.microsoft.com/office/drawing/2014/main" id="{67A279AA-B0A8-48A0-8337-D8C71FC334B7}"/>
              </a:ext>
            </a:extLst>
          </p:cNvPr>
          <p:cNvSpPr/>
          <p:nvPr/>
        </p:nvSpPr>
        <p:spPr>
          <a:xfrm flipV="1">
            <a:off x="10659654" y="4842537"/>
            <a:ext cx="1430616" cy="61321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>
                <a:solidFill>
                  <a:schemeClr val="tx1"/>
                </a:solidFill>
              </a:rPr>
              <a:t>….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2AF7BA8-BA3D-42F5-9CB3-131ECBD8FDC0}"/>
              </a:ext>
            </a:extLst>
          </p:cNvPr>
          <p:cNvSpPr/>
          <p:nvPr/>
        </p:nvSpPr>
        <p:spPr>
          <a:xfrm>
            <a:off x="8538108" y="5652547"/>
            <a:ext cx="505231" cy="4486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5" name="连接符: 曲线 7">
            <a:extLst>
              <a:ext uri="{FF2B5EF4-FFF2-40B4-BE49-F238E27FC236}">
                <a16:creationId xmlns:a16="http://schemas.microsoft.com/office/drawing/2014/main" id="{B1CC5B71-403F-47DC-A292-26A6F666525F}"/>
              </a:ext>
            </a:extLst>
          </p:cNvPr>
          <p:cNvCxnSpPr>
            <a:cxnSpLocks/>
            <a:stCxn id="143" idx="4"/>
          </p:cNvCxnSpPr>
          <p:nvPr/>
        </p:nvCxnSpPr>
        <p:spPr>
          <a:xfrm rot="16200000" flipV="1">
            <a:off x="10412304" y="3879878"/>
            <a:ext cx="569374" cy="1355943"/>
          </a:xfrm>
          <a:prstGeom prst="curvedConnector2">
            <a:avLst/>
          </a:prstGeom>
          <a:ln w="34925" cap="flat" cmpd="thickThin">
            <a:bevel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6" name="Rectangle 145">
            <a:extLst>
              <a:ext uri="{FF2B5EF4-FFF2-40B4-BE49-F238E27FC236}">
                <a16:creationId xmlns:a16="http://schemas.microsoft.com/office/drawing/2014/main" id="{6D573441-B75B-4BAC-B38C-1453BDFBD331}"/>
              </a:ext>
            </a:extLst>
          </p:cNvPr>
          <p:cNvSpPr/>
          <p:nvPr/>
        </p:nvSpPr>
        <p:spPr>
          <a:xfrm>
            <a:off x="11275318" y="5667248"/>
            <a:ext cx="501619" cy="4222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ECA19BDE-5A4F-41E1-B294-CE38274483F2}"/>
              </a:ext>
            </a:extLst>
          </p:cNvPr>
          <p:cNvSpPr/>
          <p:nvPr/>
        </p:nvSpPr>
        <p:spPr>
          <a:xfrm>
            <a:off x="6306005" y="5670469"/>
            <a:ext cx="460275" cy="4083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8" name="组合 44">
            <a:extLst>
              <a:ext uri="{FF2B5EF4-FFF2-40B4-BE49-F238E27FC236}">
                <a16:creationId xmlns:a16="http://schemas.microsoft.com/office/drawing/2014/main" id="{17E79AE8-4A4A-4EE7-A14B-2E4BD8BC9967}"/>
              </a:ext>
            </a:extLst>
          </p:cNvPr>
          <p:cNvGrpSpPr/>
          <p:nvPr/>
        </p:nvGrpSpPr>
        <p:grpSpPr>
          <a:xfrm>
            <a:off x="7283951" y="5675983"/>
            <a:ext cx="392044" cy="344691"/>
            <a:chOff x="5428989" y="2807068"/>
            <a:chExt cx="644685" cy="322596"/>
          </a:xfrm>
        </p:grpSpPr>
        <p:sp>
          <p:nvSpPr>
            <p:cNvPr id="149" name="椭圆 45">
              <a:extLst>
                <a:ext uri="{FF2B5EF4-FFF2-40B4-BE49-F238E27FC236}">
                  <a16:creationId xmlns:a16="http://schemas.microsoft.com/office/drawing/2014/main" id="{942C63D3-4BDD-4F55-8367-DB7FDBA5E4AB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0" name="文本框 46">
                  <a:extLst>
                    <a:ext uri="{FF2B5EF4-FFF2-40B4-BE49-F238E27FC236}">
                      <a16:creationId xmlns:a16="http://schemas.microsoft.com/office/drawing/2014/main" id="{AFFFC3F8-EC18-43C1-93A2-09E6F197C778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latin typeface="Georgia" panose="02040502050405020303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207" name="文本框 46">
                  <a:extLst>
                    <a:ext uri="{FF2B5EF4-FFF2-40B4-BE49-F238E27FC236}">
                      <a16:creationId xmlns:a16="http://schemas.microsoft.com/office/drawing/2014/main" id="{2585ED3A-16EB-45A2-86F5-20C539211C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1" name="组合 44">
            <a:extLst>
              <a:ext uri="{FF2B5EF4-FFF2-40B4-BE49-F238E27FC236}">
                <a16:creationId xmlns:a16="http://schemas.microsoft.com/office/drawing/2014/main" id="{46B6630D-5C46-47B0-B3F7-35486AFE7F54}"/>
              </a:ext>
            </a:extLst>
          </p:cNvPr>
          <p:cNvGrpSpPr/>
          <p:nvPr/>
        </p:nvGrpSpPr>
        <p:grpSpPr>
          <a:xfrm>
            <a:off x="7738251" y="5682248"/>
            <a:ext cx="392044" cy="344691"/>
            <a:chOff x="5428989" y="2807068"/>
            <a:chExt cx="644685" cy="322596"/>
          </a:xfrm>
        </p:grpSpPr>
        <p:sp>
          <p:nvSpPr>
            <p:cNvPr id="152" name="椭圆 45">
              <a:extLst>
                <a:ext uri="{FF2B5EF4-FFF2-40B4-BE49-F238E27FC236}">
                  <a16:creationId xmlns:a16="http://schemas.microsoft.com/office/drawing/2014/main" id="{950B3A0F-1874-4C0A-A96B-58CD80FA6801}"/>
                </a:ext>
              </a:extLst>
            </p:cNvPr>
            <p:cNvSpPr/>
            <p:nvPr/>
          </p:nvSpPr>
          <p:spPr>
            <a:xfrm>
              <a:off x="5480529" y="2821887"/>
              <a:ext cx="574283" cy="307777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3" name="文本框 46">
                  <a:extLst>
                    <a:ext uri="{FF2B5EF4-FFF2-40B4-BE49-F238E27FC236}">
                      <a16:creationId xmlns:a16="http://schemas.microsoft.com/office/drawing/2014/main" id="{3BD6F468-A529-4D1E-8050-DEAD13D29DAF}"/>
                    </a:ext>
                  </a:extLst>
                </p:cNvPr>
                <p:cNvSpPr txBox="1"/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latin typeface="Georgia" panose="02040502050405020303" pitchFamily="18" charset="0"/>
                    </a:rPr>
                    <a:t>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b>
                      </m:sSub>
                    </m:oMath>
                  </a14:m>
                  <a:endParaRPr lang="zh-CN" altLang="en-US" sz="1400" dirty="0">
                    <a:latin typeface="Georgia" panose="02040502050405020303" pitchFamily="18" charset="0"/>
                  </a:endParaRPr>
                </a:p>
              </p:txBody>
            </p:sp>
          </mc:Choice>
          <mc:Fallback xmlns="">
            <p:sp>
              <p:nvSpPr>
                <p:cNvPr id="122" name="文本框 46">
                  <a:extLst>
                    <a:ext uri="{FF2B5EF4-FFF2-40B4-BE49-F238E27FC236}">
                      <a16:creationId xmlns:a16="http://schemas.microsoft.com/office/drawing/2014/main" id="{BFEBCBFD-14BB-40D3-B086-4A884858F1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8989" y="2807068"/>
                  <a:ext cx="644685" cy="288048"/>
                </a:xfrm>
                <a:prstGeom prst="rect">
                  <a:avLst/>
                </a:prstGeom>
                <a:blipFill>
                  <a:blip r:embed="rId2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54" name="连接符: 曲线 7">
            <a:extLst>
              <a:ext uri="{FF2B5EF4-FFF2-40B4-BE49-F238E27FC236}">
                <a16:creationId xmlns:a16="http://schemas.microsoft.com/office/drawing/2014/main" id="{7E5340AC-D05F-4AA2-9555-4C1B66D86476}"/>
              </a:ext>
            </a:extLst>
          </p:cNvPr>
          <p:cNvCxnSpPr>
            <a:cxnSpLocks/>
            <a:stCxn id="130" idx="0"/>
            <a:endCxn id="142" idx="2"/>
          </p:cNvCxnSpPr>
          <p:nvPr/>
        </p:nvCxnSpPr>
        <p:spPr>
          <a:xfrm rot="16200000" flipV="1">
            <a:off x="9826678" y="4288524"/>
            <a:ext cx="1078828" cy="1471423"/>
          </a:xfrm>
          <a:prstGeom prst="curvedConnector3">
            <a:avLst>
              <a:gd name="adj1" fmla="val 15037"/>
            </a:avLst>
          </a:prstGeom>
          <a:ln w="34925" cap="flat" cmpd="thickThin">
            <a:bevel/>
            <a:headEnd type="none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8" name="Group 157">
            <a:extLst>
              <a:ext uri="{FF2B5EF4-FFF2-40B4-BE49-F238E27FC236}">
                <a16:creationId xmlns:a16="http://schemas.microsoft.com/office/drawing/2014/main" id="{7ECB9B6B-5189-4DB4-9B7D-3A967022DE2E}"/>
              </a:ext>
            </a:extLst>
          </p:cNvPr>
          <p:cNvGrpSpPr/>
          <p:nvPr/>
        </p:nvGrpSpPr>
        <p:grpSpPr>
          <a:xfrm>
            <a:off x="2460402" y="2997153"/>
            <a:ext cx="2220635" cy="1028979"/>
            <a:chOff x="2136913" y="2077831"/>
            <a:chExt cx="2429407" cy="1469111"/>
          </a:xfrm>
          <a:solidFill>
            <a:schemeClr val="bg1"/>
          </a:solidFill>
        </p:grpSpPr>
        <p:sp>
          <p:nvSpPr>
            <p:cNvPr id="159" name="Flowchart: Decision 158">
              <a:extLst>
                <a:ext uri="{FF2B5EF4-FFF2-40B4-BE49-F238E27FC236}">
                  <a16:creationId xmlns:a16="http://schemas.microsoft.com/office/drawing/2014/main" id="{C63CA64B-FE31-4332-AED2-741EE1EA277A}"/>
                </a:ext>
              </a:extLst>
            </p:cNvPr>
            <p:cNvSpPr/>
            <p:nvPr/>
          </p:nvSpPr>
          <p:spPr>
            <a:xfrm>
              <a:off x="2136913" y="2077831"/>
              <a:ext cx="2429407" cy="1469111"/>
            </a:xfrm>
            <a:prstGeom prst="flowChartDecisi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0BF2B745-04B4-46DA-BF09-156E96490C2E}"/>
                </a:ext>
              </a:extLst>
            </p:cNvPr>
            <p:cNvSpPr/>
            <p:nvPr/>
          </p:nvSpPr>
          <p:spPr>
            <a:xfrm>
              <a:off x="2551900" y="2277977"/>
              <a:ext cx="1612851" cy="1098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Tattle-Tale</a:t>
              </a:r>
            </a:p>
            <a:p>
              <a:pPr algn="ctr"/>
              <a:r>
                <a:rPr lang="en-US" sz="2000" dirty="0"/>
                <a:t> Condition?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44122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7" grpId="0" animBg="1"/>
      <p:bldP spid="112" grpId="0" animBg="1"/>
      <p:bldP spid="120" grpId="0" animBg="1"/>
      <p:bldP spid="130" grpId="0" animBg="1"/>
      <p:bldP spid="143" grpId="0" animBg="1"/>
      <p:bldP spid="144" grpId="0" animBg="1"/>
      <p:bldP spid="146" grpId="0" animBg="1"/>
      <p:bldP spid="14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3CB12-9DA4-469E-9B5F-9696AFC6B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Step 4: Hide </a:t>
            </a:r>
            <a:r>
              <a:rPr lang="en-US" dirty="0" err="1"/>
              <a:t>yo</a:t>
            </a:r>
            <a:r>
              <a:rPr lang="en-US" dirty="0"/>
              <a:t> cells, hide </a:t>
            </a:r>
            <a:r>
              <a:rPr lang="en-US" dirty="0" err="1"/>
              <a:t>yo</a:t>
            </a:r>
            <a:r>
              <a:rPr lang="en-US" dirty="0"/>
              <a:t> cells!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5504D2-39CC-45E1-910C-C2A2E3D05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25</a:t>
            </a:fld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3022C8EA-D39A-48C7-8DC4-BBC0C17155F4}"/>
              </a:ext>
            </a:extLst>
          </p:cNvPr>
          <p:cNvCxnSpPr>
            <a:cxnSpLocks/>
          </p:cNvCxnSpPr>
          <p:nvPr/>
        </p:nvCxnSpPr>
        <p:spPr>
          <a:xfrm flipH="1">
            <a:off x="3570719" y="4014702"/>
            <a:ext cx="1" cy="3329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nector: Elbow 47">
            <a:extLst>
              <a:ext uri="{FF2B5EF4-FFF2-40B4-BE49-F238E27FC236}">
                <a16:creationId xmlns:a16="http://schemas.microsoft.com/office/drawing/2014/main" id="{386120C3-2718-4313-A773-AB40D73AF236}"/>
              </a:ext>
            </a:extLst>
          </p:cNvPr>
          <p:cNvCxnSpPr>
            <a:cxnSpLocks/>
          </p:cNvCxnSpPr>
          <p:nvPr/>
        </p:nvCxnSpPr>
        <p:spPr>
          <a:xfrm>
            <a:off x="4681037" y="3511643"/>
            <a:ext cx="1445443" cy="2674251"/>
          </a:xfrm>
          <a:prstGeom prst="bentConnector2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FCD57C62-0C54-4FF1-A91C-7D335D958E6E}"/>
              </a:ext>
            </a:extLst>
          </p:cNvPr>
          <p:cNvSpPr txBox="1"/>
          <p:nvPr/>
        </p:nvSpPr>
        <p:spPr>
          <a:xfrm>
            <a:off x="4693302" y="3020013"/>
            <a:ext cx="809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False</a:t>
            </a:r>
            <a:endParaRPr lang="en-US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9FFD29E-8644-41D4-B4A8-A063F73AED49}"/>
              </a:ext>
            </a:extLst>
          </p:cNvPr>
          <p:cNvSpPr txBox="1"/>
          <p:nvPr/>
        </p:nvSpPr>
        <p:spPr>
          <a:xfrm>
            <a:off x="3673639" y="3924458"/>
            <a:ext cx="7394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True</a:t>
            </a:r>
            <a:endParaRPr lang="en-US" dirty="0"/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70DCE1E7-1687-40A8-BA2D-D2D112CB76C5}"/>
              </a:ext>
            </a:extLst>
          </p:cNvPr>
          <p:cNvCxnSpPr>
            <a:cxnSpLocks/>
            <a:stCxn id="52" idx="2"/>
          </p:cNvCxnSpPr>
          <p:nvPr/>
        </p:nvCxnSpPr>
        <p:spPr>
          <a:xfrm flipH="1">
            <a:off x="3570720" y="2821325"/>
            <a:ext cx="2115" cy="18476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ED57169-B525-4D76-83F4-03FC5A671F18}"/>
              </a:ext>
            </a:extLst>
          </p:cNvPr>
          <p:cNvSpPr/>
          <p:nvPr/>
        </p:nvSpPr>
        <p:spPr>
          <a:xfrm>
            <a:off x="1477226" y="2176122"/>
            <a:ext cx="4191218" cy="64520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Dependency Instantiation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5E2A4CFE-68BE-4452-85B1-4283BDAEC5FA}"/>
              </a:ext>
            </a:extLst>
          </p:cNvPr>
          <p:cNvSpPr/>
          <p:nvPr/>
        </p:nvSpPr>
        <p:spPr>
          <a:xfrm>
            <a:off x="1509596" y="4341484"/>
            <a:ext cx="4191218" cy="645203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Inference Detection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DA5CD4C0-7415-4B12-BAF3-E880BD3A1A40}"/>
              </a:ext>
            </a:extLst>
          </p:cNvPr>
          <p:cNvSpPr/>
          <p:nvPr/>
        </p:nvSpPr>
        <p:spPr>
          <a:xfrm>
            <a:off x="1509596" y="5354403"/>
            <a:ext cx="4191218" cy="645203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Inference Protection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35608873-6782-4C19-B7D6-15B90047D7D1}"/>
              </a:ext>
            </a:extLst>
          </p:cNvPr>
          <p:cNvCxnSpPr>
            <a:cxnSpLocks/>
          </p:cNvCxnSpPr>
          <p:nvPr/>
        </p:nvCxnSpPr>
        <p:spPr>
          <a:xfrm flipH="1">
            <a:off x="3566382" y="5001649"/>
            <a:ext cx="1" cy="33293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id="{5A09229E-7AD9-4903-A899-6F0EEA9E83B8}"/>
              </a:ext>
            </a:extLst>
          </p:cNvPr>
          <p:cNvSpPr/>
          <p:nvPr/>
        </p:nvSpPr>
        <p:spPr>
          <a:xfrm>
            <a:off x="6605979" y="1996492"/>
            <a:ext cx="5259666" cy="353943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Choose cells to hide from the </a:t>
            </a:r>
            <a:r>
              <a:rPr lang="en-US" sz="2800" dirty="0" err="1">
                <a:solidFill>
                  <a:schemeClr val="bg1"/>
                </a:solidFill>
              </a:rPr>
              <a:t>cuesets</a:t>
            </a:r>
            <a:endParaRPr lang="en-US" sz="28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</a:rPr>
              <a:t>Challenge: </a:t>
            </a:r>
            <a:r>
              <a:rPr lang="en-US" sz="2800" dirty="0">
                <a:solidFill>
                  <a:schemeClr val="bg1"/>
                </a:solidFill>
              </a:rPr>
              <a:t>Selecting minimal cells to hide is NP-Hard.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Use a greedy heuristic based on Minimum Subset Cover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Run the approach again for newly hidden cells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D46BBC1-F37A-4855-BD01-D7A0ED447535}"/>
              </a:ext>
            </a:extLst>
          </p:cNvPr>
          <p:cNvGrpSpPr/>
          <p:nvPr/>
        </p:nvGrpSpPr>
        <p:grpSpPr>
          <a:xfrm>
            <a:off x="2460402" y="2997153"/>
            <a:ext cx="2220635" cy="1028979"/>
            <a:chOff x="2136913" y="2077831"/>
            <a:chExt cx="2429407" cy="1469111"/>
          </a:xfrm>
          <a:solidFill>
            <a:schemeClr val="bg1"/>
          </a:solidFill>
        </p:grpSpPr>
        <p:sp>
          <p:nvSpPr>
            <p:cNvPr id="67" name="Flowchart: Decision 66">
              <a:extLst>
                <a:ext uri="{FF2B5EF4-FFF2-40B4-BE49-F238E27FC236}">
                  <a16:creationId xmlns:a16="http://schemas.microsoft.com/office/drawing/2014/main" id="{7425017D-D368-430B-961F-F83B9A3D02C3}"/>
                </a:ext>
              </a:extLst>
            </p:cNvPr>
            <p:cNvSpPr/>
            <p:nvPr/>
          </p:nvSpPr>
          <p:spPr>
            <a:xfrm>
              <a:off x="2136913" y="2077831"/>
              <a:ext cx="2429407" cy="1469111"/>
            </a:xfrm>
            <a:prstGeom prst="flowChartDecision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>
                <a:solidFill>
                  <a:schemeClr val="tx1"/>
                </a:solidFill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58C2869-FB6C-4714-8CC7-497AC06B163D}"/>
                </a:ext>
              </a:extLst>
            </p:cNvPr>
            <p:cNvSpPr/>
            <p:nvPr/>
          </p:nvSpPr>
          <p:spPr>
            <a:xfrm>
              <a:off x="2551900" y="2277977"/>
              <a:ext cx="1612851" cy="1098559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Tattle-Tale</a:t>
              </a:r>
            </a:p>
            <a:p>
              <a:pPr algn="ctr"/>
              <a:r>
                <a:rPr lang="en-US" sz="2000" dirty="0"/>
                <a:t> Condition?</a:t>
              </a:r>
            </a:p>
          </p:txBody>
        </p:sp>
      </p:grp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BDE49545-408F-4EEF-ABAA-BD287CC2BF02}"/>
              </a:ext>
            </a:extLst>
          </p:cNvPr>
          <p:cNvCxnSpPr>
            <a:cxnSpLocks/>
          </p:cNvCxnSpPr>
          <p:nvPr/>
        </p:nvCxnSpPr>
        <p:spPr>
          <a:xfrm rot="5400000" flipH="1">
            <a:off x="790775" y="3185176"/>
            <a:ext cx="3500882" cy="2127979"/>
          </a:xfrm>
          <a:prstGeom prst="bentConnector4">
            <a:avLst>
              <a:gd name="adj1" fmla="val -6530"/>
              <a:gd name="adj2" fmla="val 127394"/>
            </a:avLst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549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F7C8FF-CE83-4414-A524-2374ED874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Experimental Setup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4C4F7D-6179-4C7E-B07A-79ED6465E6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714" y="1836028"/>
            <a:ext cx="11278065" cy="4404752"/>
          </a:xfrm>
        </p:spPr>
        <p:txBody>
          <a:bodyPr>
            <a:noAutofit/>
          </a:bodyPr>
          <a:lstStyle/>
          <a:p>
            <a:pPr marL="0" indent="0">
              <a:buClr>
                <a:schemeClr val="tx1"/>
              </a:buClr>
              <a:buNone/>
            </a:pPr>
            <a:r>
              <a:rPr lang="en-US" sz="3200" b="1" i="0" dirty="0">
                <a:solidFill>
                  <a:srgbClr val="C00000"/>
                </a:solidFill>
                <a:latin typeface="+mj-lt"/>
              </a:rPr>
              <a:t>Datasets</a:t>
            </a:r>
            <a:r>
              <a:rPr lang="en-US" sz="3200" b="1" dirty="0">
                <a:solidFill>
                  <a:srgbClr val="C00000"/>
                </a:solidFill>
              </a:rPr>
              <a:t>: </a:t>
            </a:r>
            <a:r>
              <a:rPr lang="en-US" sz="3200" dirty="0"/>
              <a:t>Tax dataset [1], </a:t>
            </a:r>
            <a:r>
              <a:rPr lang="en-US" sz="3200"/>
              <a:t>(larger) Hospital </a:t>
            </a:r>
            <a:r>
              <a:rPr lang="en-US" sz="3200" dirty="0"/>
              <a:t>dataset [2]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3200" b="1" dirty="0">
                <a:solidFill>
                  <a:srgbClr val="C00000"/>
                </a:solidFill>
              </a:rPr>
              <a:t>Dependencies: </a:t>
            </a:r>
            <a:r>
              <a:rPr lang="en-US" sz="3200" dirty="0"/>
              <a:t>Using a data profiling tool [2]. 11 dependencies on Tax dataset and 14 dependencies on </a:t>
            </a:r>
            <a:r>
              <a:rPr lang="en-US" sz="3200" i="1" dirty="0"/>
              <a:t>Hospital dataset</a:t>
            </a:r>
          </a:p>
          <a:p>
            <a:pPr marL="0" indent="0">
              <a:buClr>
                <a:schemeClr val="tx1"/>
              </a:buClr>
              <a:buNone/>
            </a:pPr>
            <a:r>
              <a:rPr lang="en-US" sz="3200" b="1" dirty="0">
                <a:solidFill>
                  <a:srgbClr val="C00000"/>
                </a:solidFill>
              </a:rPr>
              <a:t>Baselines: </a:t>
            </a:r>
          </a:p>
          <a:p>
            <a:pPr lvl="1"/>
            <a:r>
              <a:rPr lang="en-US" sz="2400" dirty="0"/>
              <a:t>Random Hiding for Inference Protection</a:t>
            </a:r>
          </a:p>
          <a:p>
            <a:pPr lvl="1"/>
            <a:r>
              <a:rPr lang="en-US" sz="2400" dirty="0"/>
              <a:t>Oblivious of Tattle-Tale for Inference Detection</a:t>
            </a:r>
            <a:endParaRPr lang="en-US" sz="3200" dirty="0"/>
          </a:p>
          <a:p>
            <a:r>
              <a:rPr lang="en-US" sz="2800" dirty="0"/>
              <a:t>End-to-end implementation of the system with steps done at pre-processing</a:t>
            </a:r>
          </a:p>
          <a:p>
            <a:r>
              <a:rPr lang="en-US" sz="2800" dirty="0"/>
              <a:t>Source code available on </a:t>
            </a:r>
            <a:r>
              <a:rPr lang="en-US" sz="2800" dirty="0" err="1"/>
              <a:t>Github</a:t>
            </a:r>
            <a:endParaRPr lang="en-US" sz="24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5F1D8-3D14-4322-848E-10FD96AD3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39EDF6-DF22-4334-853B-21B9DD87C899}"/>
              </a:ext>
            </a:extLst>
          </p:cNvPr>
          <p:cNvSpPr txBox="1"/>
          <p:nvPr/>
        </p:nvSpPr>
        <p:spPr>
          <a:xfrm>
            <a:off x="5346035" y="6451003"/>
            <a:ext cx="42741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[1] Chu et al. 2013 Discovering Denial Constraints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A62040-6134-4236-9B57-806664F239A8}"/>
              </a:ext>
            </a:extLst>
          </p:cNvPr>
          <p:cNvSpPr txBox="1"/>
          <p:nvPr/>
        </p:nvSpPr>
        <p:spPr>
          <a:xfrm>
            <a:off x="9772353" y="6451003"/>
            <a:ext cx="13833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[2] </a:t>
            </a:r>
            <a:r>
              <a:rPr lang="en-US" sz="1600" dirty="0" err="1">
                <a:hlinkClick r:id="rId3"/>
              </a:rPr>
              <a:t>Metanome</a:t>
            </a:r>
            <a:endParaRPr lang="en-US" sz="1600" dirty="0"/>
          </a:p>
        </p:txBody>
      </p:sp>
      <p:pic>
        <p:nvPicPr>
          <p:cNvPr id="26" name="Picture 25" descr="Qr code&#10;&#10;Description automatically generated">
            <a:extLst>
              <a:ext uri="{FF2B5EF4-FFF2-40B4-BE49-F238E27FC236}">
                <a16:creationId xmlns:a16="http://schemas.microsoft.com/office/drawing/2014/main" id="{3C21F499-609A-46BD-A039-3449A4EF7F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6543" y="60008"/>
            <a:ext cx="1211449" cy="12114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E8203B-042C-491E-BED2-0E7EABC5B8AE}"/>
              </a:ext>
            </a:extLst>
          </p:cNvPr>
          <p:cNvSpPr txBox="1"/>
          <p:nvPr/>
        </p:nvSpPr>
        <p:spPr>
          <a:xfrm>
            <a:off x="9064486" y="1270277"/>
            <a:ext cx="3187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Scan me for source code!</a:t>
            </a:r>
          </a:p>
        </p:txBody>
      </p:sp>
    </p:spTree>
    <p:extLst>
      <p:ext uri="{BB962C8B-B14F-4D97-AF65-F5344CB8AC3E}">
        <p14:creationId xmlns:p14="http://schemas.microsoft.com/office/powerpoint/2010/main" val="1846558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68AB-D7C2-444F-A30C-07D9C9E3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35" y="286603"/>
            <a:ext cx="10306493" cy="1450757"/>
          </a:xfrm>
        </p:spPr>
        <p:txBody>
          <a:bodyPr>
            <a:normAutofit/>
          </a:bodyPr>
          <a:lstStyle/>
          <a:p>
            <a:r>
              <a:rPr lang="en-US" dirty="0"/>
              <a:t>Impact of dependencies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E0E12-7E11-45CA-8C72-53F0BE0E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5AEB1-1A98-4801-B5AD-7FA2ABC598AB}"/>
              </a:ext>
            </a:extLst>
          </p:cNvPr>
          <p:cNvSpPr txBox="1"/>
          <p:nvPr/>
        </p:nvSpPr>
        <p:spPr>
          <a:xfrm>
            <a:off x="2455524" y="5120640"/>
            <a:ext cx="2841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Number of Sensitive Cells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E63A9C-DC42-4EE9-9333-88ACE99CE100}"/>
              </a:ext>
            </a:extLst>
          </p:cNvPr>
          <p:cNvSpPr txBox="1"/>
          <p:nvPr/>
        </p:nvSpPr>
        <p:spPr>
          <a:xfrm rot="16200000">
            <a:off x="-93928" y="3228945"/>
            <a:ext cx="2664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Number of Hidden Cells</a:t>
            </a:r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3FB13ED1-EBB2-408E-BB6E-385A4E3BA3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6" b="4555"/>
          <a:stretch/>
        </p:blipFill>
        <p:spPr>
          <a:xfrm>
            <a:off x="1476055" y="1954659"/>
            <a:ext cx="4171308" cy="32481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863D66-AFE3-4E12-8863-89C6B9FECBC3}"/>
              </a:ext>
            </a:extLst>
          </p:cNvPr>
          <p:cNvSpPr txBox="1"/>
          <p:nvPr/>
        </p:nvSpPr>
        <p:spPr>
          <a:xfrm>
            <a:off x="5969606" y="1960284"/>
            <a:ext cx="527032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</a:t>
            </a:r>
            <a:r>
              <a:rPr lang="en-US" sz="2800" b="1" dirty="0">
                <a:solidFill>
                  <a:schemeClr val="accent2"/>
                </a:solidFill>
              </a:rPr>
              <a:t>a sensitive cell </a:t>
            </a:r>
          </a:p>
          <a:p>
            <a:r>
              <a:rPr lang="en-US" sz="2800" b="1" dirty="0">
                <a:solidFill>
                  <a:schemeClr val="accent2"/>
                </a:solidFill>
              </a:rPr>
              <a:t>participates in more dependencies</a:t>
            </a:r>
            <a:r>
              <a:rPr lang="en-US" sz="2800" dirty="0"/>
              <a:t>, number of hidden cells increases!</a:t>
            </a:r>
          </a:p>
        </p:txBody>
      </p:sp>
    </p:spTree>
    <p:extLst>
      <p:ext uri="{BB962C8B-B14F-4D97-AF65-F5344CB8AC3E}">
        <p14:creationId xmlns:p14="http://schemas.microsoft.com/office/powerpoint/2010/main" val="19654448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68AB-D7C2-444F-A30C-07D9C9E3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35" y="286603"/>
            <a:ext cx="10306493" cy="1450757"/>
          </a:xfrm>
        </p:spPr>
        <p:txBody>
          <a:bodyPr>
            <a:normAutofit/>
          </a:bodyPr>
          <a:lstStyle/>
          <a:p>
            <a:r>
              <a:rPr lang="en-US" dirty="0"/>
              <a:t>Utility Impact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E0E12-7E11-45CA-8C72-53F0BE0E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28</a:t>
            </a:fld>
            <a:endParaRPr lang="en-US"/>
          </a:p>
        </p:txBody>
      </p:sp>
      <p:pic>
        <p:nvPicPr>
          <p:cNvPr id="8" name="Picture 7" descr="Chart, line chart&#10;&#10;Description automatically generated">
            <a:extLst>
              <a:ext uri="{FF2B5EF4-FFF2-40B4-BE49-F238E27FC236}">
                <a16:creationId xmlns:a16="http://schemas.microsoft.com/office/drawing/2014/main" id="{9B61B887-305E-4AC8-AAD5-A41D4D3DAD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81" t="-186" r="718" b="6396"/>
          <a:stretch/>
        </p:blipFill>
        <p:spPr>
          <a:xfrm>
            <a:off x="1438383" y="2007570"/>
            <a:ext cx="4048018" cy="311307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D75AEB1-1A98-4801-B5AD-7FA2ABC598AB}"/>
              </a:ext>
            </a:extLst>
          </p:cNvPr>
          <p:cNvSpPr txBox="1"/>
          <p:nvPr/>
        </p:nvSpPr>
        <p:spPr>
          <a:xfrm>
            <a:off x="2455524" y="5120640"/>
            <a:ext cx="2841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Number of Sensitive Cells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E63A9C-DC42-4EE9-9333-88ACE99CE100}"/>
              </a:ext>
            </a:extLst>
          </p:cNvPr>
          <p:cNvSpPr txBox="1"/>
          <p:nvPr/>
        </p:nvSpPr>
        <p:spPr>
          <a:xfrm rot="16200000">
            <a:off x="-93928" y="3228945"/>
            <a:ext cx="26645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Number of Hidden Cells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DE0E4-5E74-48A8-B120-4324A639FC79}"/>
              </a:ext>
            </a:extLst>
          </p:cNvPr>
          <p:cNvSpPr txBox="1"/>
          <p:nvPr/>
        </p:nvSpPr>
        <p:spPr>
          <a:xfrm>
            <a:off x="5969606" y="1960284"/>
            <a:ext cx="518412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r>
              <a:rPr lang="en-US" sz="2800" dirty="0"/>
              <a:t>Number of hidden cells increases linearly with our approach</a:t>
            </a:r>
          </a:p>
          <a:p>
            <a:endParaRPr lang="en-US" sz="2800" dirty="0"/>
          </a:p>
          <a:p>
            <a:r>
              <a:rPr lang="en-US" sz="2800" dirty="0"/>
              <a:t>Number of hidden cells increases exponentially when Random hiding used for Inference Protection!</a:t>
            </a:r>
          </a:p>
        </p:txBody>
      </p:sp>
    </p:spTree>
    <p:extLst>
      <p:ext uri="{BB962C8B-B14F-4D97-AF65-F5344CB8AC3E}">
        <p14:creationId xmlns:p14="http://schemas.microsoft.com/office/powerpoint/2010/main" val="242643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68AB-D7C2-444F-A30C-07D9C9E3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35" y="286603"/>
            <a:ext cx="10306493" cy="1450757"/>
          </a:xfrm>
        </p:spPr>
        <p:txBody>
          <a:bodyPr>
            <a:normAutofit/>
          </a:bodyPr>
          <a:lstStyle/>
          <a:p>
            <a:r>
              <a:rPr lang="en-US" dirty="0"/>
              <a:t>Performance Impact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E0E12-7E11-45CA-8C72-53F0BE0E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5AEB1-1A98-4801-B5AD-7FA2ABC598AB}"/>
              </a:ext>
            </a:extLst>
          </p:cNvPr>
          <p:cNvSpPr txBox="1"/>
          <p:nvPr/>
        </p:nvSpPr>
        <p:spPr>
          <a:xfrm>
            <a:off x="2455524" y="5120640"/>
            <a:ext cx="2841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Number of Sensitive Cells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E63A9C-DC42-4EE9-9333-88ACE99CE100}"/>
              </a:ext>
            </a:extLst>
          </p:cNvPr>
          <p:cNvSpPr txBox="1"/>
          <p:nvPr/>
        </p:nvSpPr>
        <p:spPr>
          <a:xfrm rot="16200000">
            <a:off x="-15024" y="3228945"/>
            <a:ext cx="2506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Time taken in Seconds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DE0E4-5E74-48A8-B120-4324A639FC79}"/>
              </a:ext>
            </a:extLst>
          </p:cNvPr>
          <p:cNvSpPr txBox="1"/>
          <p:nvPr/>
        </p:nvSpPr>
        <p:spPr>
          <a:xfrm>
            <a:off x="5969606" y="1960284"/>
            <a:ext cx="51841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happens if </a:t>
            </a:r>
            <a:r>
              <a:rPr lang="en-US" sz="2800" b="1" dirty="0">
                <a:solidFill>
                  <a:schemeClr val="accent2"/>
                </a:solidFill>
              </a:rPr>
              <a:t>when compared against the baselines</a:t>
            </a:r>
            <a:r>
              <a:rPr lang="en-US" sz="2800" dirty="0"/>
              <a:t>?</a:t>
            </a:r>
          </a:p>
          <a:p>
            <a:endParaRPr lang="en-US" sz="2800" dirty="0"/>
          </a:p>
          <a:p>
            <a:r>
              <a:rPr lang="en-US" sz="2800" dirty="0"/>
              <a:t>Overhead minimal in our approach</a:t>
            </a:r>
          </a:p>
          <a:p>
            <a:endParaRPr lang="en-US" sz="2800" dirty="0"/>
          </a:p>
          <a:p>
            <a:r>
              <a:rPr lang="en-US" sz="2800" dirty="0"/>
              <a:t>High overhead when Tattle-Tale condition not used for generating </a:t>
            </a:r>
            <a:r>
              <a:rPr lang="en-US" sz="2800" dirty="0" err="1"/>
              <a:t>cuesets</a:t>
            </a:r>
            <a:endParaRPr lang="en-US" sz="2800" dirty="0"/>
          </a:p>
        </p:txBody>
      </p:sp>
      <p:pic>
        <p:nvPicPr>
          <p:cNvPr id="12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905585E0-417F-4E99-8061-23D5F355AC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31" b="4101"/>
          <a:stretch/>
        </p:blipFill>
        <p:spPr>
          <a:xfrm>
            <a:off x="1520574" y="1960285"/>
            <a:ext cx="4100918" cy="310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01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B9210-F0D5-4B12-9D3C-05D73204C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54" y="286603"/>
            <a:ext cx="10540726" cy="1450757"/>
          </a:xfrm>
        </p:spPr>
        <p:txBody>
          <a:bodyPr/>
          <a:lstStyle/>
          <a:p>
            <a:r>
              <a:rPr lang="en-US" dirty="0"/>
              <a:t>Tattle-Tale in Databases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647508-E3B6-4196-B4EB-85E71C8B7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0797CF-499C-424F-88BE-73A3E072F1EF}"/>
              </a:ext>
            </a:extLst>
          </p:cNvPr>
          <p:cNvSpPr txBox="1"/>
          <p:nvPr/>
        </p:nvSpPr>
        <p:spPr>
          <a:xfrm>
            <a:off x="3902087" y="4618209"/>
            <a:ext cx="438782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[State = CA, Role] </a:t>
            </a:r>
            <a:r>
              <a:rPr lang="en-US" sz="2400" dirty="0">
                <a:sym typeface="Wingdings" panose="05000000000000000000" pitchFamily="2" charset="2"/>
              </a:rPr>
              <a:t> [</a:t>
            </a:r>
            <a:r>
              <a:rPr lang="en-US" sz="2400" dirty="0" err="1">
                <a:sym typeface="Wingdings" panose="05000000000000000000" pitchFamily="2" charset="2"/>
              </a:rPr>
              <a:t>SalPerHr</a:t>
            </a:r>
            <a:r>
              <a:rPr lang="en-US" sz="2400" dirty="0">
                <a:sym typeface="Wingdings" panose="05000000000000000000" pitchFamily="2" charset="2"/>
              </a:rPr>
              <a:t>]</a:t>
            </a:r>
          </a:p>
        </p:txBody>
      </p:sp>
      <p:graphicFrame>
        <p:nvGraphicFramePr>
          <p:cNvPr id="10" name="Table 4">
            <a:extLst>
              <a:ext uri="{FF2B5EF4-FFF2-40B4-BE49-F238E27FC236}">
                <a16:creationId xmlns:a16="http://schemas.microsoft.com/office/drawing/2014/main" id="{9FE29A0E-67A1-4F1D-9533-8F1D2D17B4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05682991"/>
              </p:ext>
            </p:extLst>
          </p:nvPr>
        </p:nvGraphicFramePr>
        <p:xfrm>
          <a:off x="2422668" y="1967653"/>
          <a:ext cx="6608098" cy="2078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865">
                  <a:extLst>
                    <a:ext uri="{9D8B030D-6E8A-4147-A177-3AD203B41FA5}">
                      <a16:colId xmlns:a16="http://schemas.microsoft.com/office/drawing/2014/main" val="2606572429"/>
                    </a:ext>
                  </a:extLst>
                </a:gridCol>
                <a:gridCol w="999460">
                  <a:extLst>
                    <a:ext uri="{9D8B030D-6E8A-4147-A177-3AD203B41FA5}">
                      <a16:colId xmlns:a16="http://schemas.microsoft.com/office/drawing/2014/main" val="2870679982"/>
                    </a:ext>
                  </a:extLst>
                </a:gridCol>
                <a:gridCol w="992372">
                  <a:extLst>
                    <a:ext uri="{9D8B030D-6E8A-4147-A177-3AD203B41FA5}">
                      <a16:colId xmlns:a16="http://schemas.microsoft.com/office/drawing/2014/main" val="1297968085"/>
                    </a:ext>
                  </a:extLst>
                </a:gridCol>
                <a:gridCol w="708837">
                  <a:extLst>
                    <a:ext uri="{9D8B030D-6E8A-4147-A177-3AD203B41FA5}">
                      <a16:colId xmlns:a16="http://schemas.microsoft.com/office/drawing/2014/main" val="1148738711"/>
                    </a:ext>
                  </a:extLst>
                </a:gridCol>
                <a:gridCol w="985284">
                  <a:extLst>
                    <a:ext uri="{9D8B030D-6E8A-4147-A177-3AD203B41FA5}">
                      <a16:colId xmlns:a16="http://schemas.microsoft.com/office/drawing/2014/main" val="2824537415"/>
                    </a:ext>
                  </a:extLst>
                </a:gridCol>
                <a:gridCol w="1091609">
                  <a:extLst>
                    <a:ext uri="{9D8B030D-6E8A-4147-A177-3AD203B41FA5}">
                      <a16:colId xmlns:a16="http://schemas.microsoft.com/office/drawing/2014/main" val="217662176"/>
                    </a:ext>
                  </a:extLst>
                </a:gridCol>
                <a:gridCol w="1176671">
                  <a:extLst>
                    <a:ext uri="{9D8B030D-6E8A-4147-A177-3AD203B41FA5}">
                      <a16:colId xmlns:a16="http://schemas.microsoft.com/office/drawing/2014/main" val="2199934840"/>
                    </a:ext>
                  </a:extLst>
                </a:gridCol>
              </a:tblGrid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EName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Zip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WorkHrs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SalPerHr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266553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45678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334074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Bobby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54321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467468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53567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117714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54321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253381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D4E6F7AC-6CF8-425F-AD41-242D0F32FCF6}"/>
              </a:ext>
            </a:extLst>
          </p:cNvPr>
          <p:cNvSpPr txBox="1"/>
          <p:nvPr/>
        </p:nvSpPr>
        <p:spPr>
          <a:xfrm>
            <a:off x="2082510" y="2401609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99718D-BB55-42EF-9C81-5F43163B800F}"/>
              </a:ext>
            </a:extLst>
          </p:cNvPr>
          <p:cNvSpPr txBox="1"/>
          <p:nvPr/>
        </p:nvSpPr>
        <p:spPr>
          <a:xfrm>
            <a:off x="2082510" y="2815823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E53FFA-C080-4E82-BF2D-6725E7354706}"/>
              </a:ext>
            </a:extLst>
          </p:cNvPr>
          <p:cNvSpPr txBox="1"/>
          <p:nvPr/>
        </p:nvSpPr>
        <p:spPr>
          <a:xfrm>
            <a:off x="2082510" y="3220550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81F65B-C20D-4C5A-92D6-5E1CF4E0BBD0}"/>
              </a:ext>
            </a:extLst>
          </p:cNvPr>
          <p:cNvSpPr txBox="1"/>
          <p:nvPr/>
        </p:nvSpPr>
        <p:spPr>
          <a:xfrm>
            <a:off x="2073376" y="3633151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4</a:t>
            </a:r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B3F0113-CB81-435B-ACA4-F5DD77D6F57A}"/>
              </a:ext>
            </a:extLst>
          </p:cNvPr>
          <p:cNvSpPr/>
          <p:nvPr/>
        </p:nvSpPr>
        <p:spPr>
          <a:xfrm>
            <a:off x="5047303" y="2770942"/>
            <a:ext cx="1711641" cy="818940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300D8F1-7FD7-45E9-8EF4-B6DE53C69D7E}"/>
              </a:ext>
            </a:extLst>
          </p:cNvPr>
          <p:cNvSpPr/>
          <p:nvPr/>
        </p:nvSpPr>
        <p:spPr>
          <a:xfrm>
            <a:off x="7874476" y="2779728"/>
            <a:ext cx="1115533" cy="853423"/>
          </a:xfrm>
          <a:prstGeom prst="rect">
            <a:avLst/>
          </a:prstGeom>
          <a:noFill/>
          <a:ln w="3810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361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9" grpId="1" animBg="1"/>
      <p:bldP spid="30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668AB-D7C2-444F-A30C-07D9C9E37A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335" y="286603"/>
            <a:ext cx="10306493" cy="1450757"/>
          </a:xfrm>
        </p:spPr>
        <p:txBody>
          <a:bodyPr>
            <a:normAutofit/>
          </a:bodyPr>
          <a:lstStyle/>
          <a:p>
            <a:r>
              <a:rPr lang="en-US" dirty="0"/>
              <a:t>Performance Impact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E0E12-7E11-45CA-8C72-53F0BE0E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D75AEB1-1A98-4801-B5AD-7FA2ABC598AB}"/>
              </a:ext>
            </a:extLst>
          </p:cNvPr>
          <p:cNvSpPr txBox="1"/>
          <p:nvPr/>
        </p:nvSpPr>
        <p:spPr>
          <a:xfrm>
            <a:off x="2455524" y="5120640"/>
            <a:ext cx="2841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Number of Sensitive Cells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6E63A9C-DC42-4EE9-9333-88ACE99CE100}"/>
              </a:ext>
            </a:extLst>
          </p:cNvPr>
          <p:cNvSpPr txBox="1"/>
          <p:nvPr/>
        </p:nvSpPr>
        <p:spPr>
          <a:xfrm rot="16200000">
            <a:off x="-15024" y="3228945"/>
            <a:ext cx="25067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Time taken in Seconds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9DE0E4-5E74-48A8-B120-4324A639FC79}"/>
              </a:ext>
            </a:extLst>
          </p:cNvPr>
          <p:cNvSpPr txBox="1"/>
          <p:nvPr/>
        </p:nvSpPr>
        <p:spPr>
          <a:xfrm>
            <a:off x="5969606" y="1960284"/>
            <a:ext cx="51841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What happens if </a:t>
            </a:r>
            <a:r>
              <a:rPr lang="en-US" sz="2800" b="1" dirty="0">
                <a:solidFill>
                  <a:schemeClr val="accent2"/>
                </a:solidFill>
              </a:rPr>
              <a:t>when size of the database is increased</a:t>
            </a:r>
            <a:r>
              <a:rPr lang="en-US" sz="2800" dirty="0"/>
              <a:t>?</a:t>
            </a:r>
          </a:p>
          <a:p>
            <a:endParaRPr lang="en-US" sz="2800" dirty="0"/>
          </a:p>
          <a:p>
            <a:r>
              <a:rPr lang="en-US" sz="2800" dirty="0"/>
              <a:t>Our approach scales linearly with respect to size of the database</a:t>
            </a:r>
          </a:p>
          <a:p>
            <a:endParaRPr lang="en-US" sz="2800" dirty="0"/>
          </a:p>
        </p:txBody>
      </p:sp>
      <p:pic>
        <p:nvPicPr>
          <p:cNvPr id="8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7B2B42B0-C105-40AD-9999-9746843F39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14" b="6570"/>
          <a:stretch/>
        </p:blipFill>
        <p:spPr>
          <a:xfrm>
            <a:off x="1355185" y="1737360"/>
            <a:ext cx="5042224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3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0DC6EA-D485-4A96-86F5-CAB206AE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15C879-1672-49D1-AF69-194E11B1E2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79" y="1845734"/>
            <a:ext cx="10362670" cy="4432518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 Formalized a new type of leakage attacks based on dependencies such as </a:t>
            </a:r>
            <a:r>
              <a:rPr lang="en-US" sz="3200" b="1" dirty="0">
                <a:solidFill>
                  <a:srgbClr val="C00000"/>
                </a:solidFill>
              </a:rPr>
              <a:t>Denial Constraints and Function-based Constraints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 Defined a new security model of </a:t>
            </a:r>
            <a:r>
              <a:rPr lang="en-US" sz="3200" b="1" dirty="0">
                <a:solidFill>
                  <a:srgbClr val="C00000"/>
                </a:solidFill>
              </a:rPr>
              <a:t>Full Deniability (FD) </a:t>
            </a:r>
            <a:r>
              <a:rPr lang="en-US" sz="3200" dirty="0"/>
              <a:t>and </a:t>
            </a:r>
            <a:r>
              <a:rPr lang="en-US" sz="3200" b="1" dirty="0">
                <a:solidFill>
                  <a:srgbClr val="C00000"/>
                </a:solidFill>
              </a:rPr>
              <a:t>Tattle-Tale Condition</a:t>
            </a:r>
            <a:r>
              <a:rPr lang="en-US" sz="3200" b="1" dirty="0"/>
              <a:t> </a:t>
            </a:r>
            <a:r>
              <a:rPr lang="en-US" sz="3200" dirty="0"/>
              <a:t>for achieving FD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 Implemented algorithmic solutions for achieving FD on a given view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3200" dirty="0"/>
              <a:t> Several new research directions</a:t>
            </a:r>
          </a:p>
          <a:p>
            <a:pPr lvl="1"/>
            <a:r>
              <a:rPr lang="en-US" sz="2800" dirty="0"/>
              <a:t>Leakage with soft dependencies</a:t>
            </a:r>
          </a:p>
          <a:p>
            <a:pPr lvl="1"/>
            <a:r>
              <a:rPr lang="en-US" sz="2800" dirty="0"/>
              <a:t>Combining FD with randomized response methods such as DP, OSDP to release non-sensitive data partially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7D9B33-7F37-418C-ADCF-DA50659D0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89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B9210-F0D5-4B12-9D3C-05D73204C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Tattle-Tale in Databases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5D2A6F-F8B5-40FF-BE01-7968D5012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4</a:t>
            </a:fld>
            <a:endParaRPr lang="en-US"/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79453D30-4A84-4321-9D79-1A355493D1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9032879"/>
              </p:ext>
            </p:extLst>
          </p:nvPr>
        </p:nvGraphicFramePr>
        <p:xfrm>
          <a:off x="2924521" y="2049289"/>
          <a:ext cx="6608098" cy="2078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865">
                  <a:extLst>
                    <a:ext uri="{9D8B030D-6E8A-4147-A177-3AD203B41FA5}">
                      <a16:colId xmlns:a16="http://schemas.microsoft.com/office/drawing/2014/main" val="2606572429"/>
                    </a:ext>
                  </a:extLst>
                </a:gridCol>
                <a:gridCol w="999460">
                  <a:extLst>
                    <a:ext uri="{9D8B030D-6E8A-4147-A177-3AD203B41FA5}">
                      <a16:colId xmlns:a16="http://schemas.microsoft.com/office/drawing/2014/main" val="2870679982"/>
                    </a:ext>
                  </a:extLst>
                </a:gridCol>
                <a:gridCol w="992372">
                  <a:extLst>
                    <a:ext uri="{9D8B030D-6E8A-4147-A177-3AD203B41FA5}">
                      <a16:colId xmlns:a16="http://schemas.microsoft.com/office/drawing/2014/main" val="1297968085"/>
                    </a:ext>
                  </a:extLst>
                </a:gridCol>
                <a:gridCol w="708837">
                  <a:extLst>
                    <a:ext uri="{9D8B030D-6E8A-4147-A177-3AD203B41FA5}">
                      <a16:colId xmlns:a16="http://schemas.microsoft.com/office/drawing/2014/main" val="1148738711"/>
                    </a:ext>
                  </a:extLst>
                </a:gridCol>
                <a:gridCol w="985284">
                  <a:extLst>
                    <a:ext uri="{9D8B030D-6E8A-4147-A177-3AD203B41FA5}">
                      <a16:colId xmlns:a16="http://schemas.microsoft.com/office/drawing/2014/main" val="2824537415"/>
                    </a:ext>
                  </a:extLst>
                </a:gridCol>
                <a:gridCol w="1091609">
                  <a:extLst>
                    <a:ext uri="{9D8B030D-6E8A-4147-A177-3AD203B41FA5}">
                      <a16:colId xmlns:a16="http://schemas.microsoft.com/office/drawing/2014/main" val="217662176"/>
                    </a:ext>
                  </a:extLst>
                </a:gridCol>
                <a:gridCol w="1176671">
                  <a:extLst>
                    <a:ext uri="{9D8B030D-6E8A-4147-A177-3AD203B41FA5}">
                      <a16:colId xmlns:a16="http://schemas.microsoft.com/office/drawing/2014/main" val="2199934840"/>
                    </a:ext>
                  </a:extLst>
                </a:gridCol>
              </a:tblGrid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EName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Zip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WorkHrs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SalPerHr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266553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45678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334074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Bobby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54321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467468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53567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117714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54321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25338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6D83738-82FD-4FCD-B566-9BC7FABD3A8C}"/>
              </a:ext>
            </a:extLst>
          </p:cNvPr>
          <p:cNvSpPr/>
          <p:nvPr/>
        </p:nvSpPr>
        <p:spPr>
          <a:xfrm>
            <a:off x="8405567" y="2884199"/>
            <a:ext cx="1027814" cy="408278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6D5BC38-AD26-4E8E-83E6-0AFE8A4574CD}"/>
              </a:ext>
            </a:extLst>
          </p:cNvPr>
          <p:cNvSpPr txBox="1"/>
          <p:nvPr/>
        </p:nvSpPr>
        <p:spPr>
          <a:xfrm>
            <a:off x="2488767" y="4656134"/>
            <a:ext cx="784300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Using  </a:t>
            </a:r>
            <a:r>
              <a:rPr lang="en-US" sz="2400" b="1" dirty="0">
                <a:solidFill>
                  <a:srgbClr val="C00000"/>
                </a:solidFill>
              </a:rPr>
              <a:t>[State = CA, Role] </a:t>
            </a:r>
            <a:r>
              <a:rPr lang="en-US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 [</a:t>
            </a:r>
            <a:r>
              <a:rPr lang="en-US" sz="24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SalPerHr</a:t>
            </a:r>
            <a:r>
              <a:rPr lang="en-US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] and Dale’s </a:t>
            </a:r>
            <a:r>
              <a:rPr lang="en-US" sz="24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SalPerHr</a:t>
            </a:r>
            <a:r>
              <a:rPr lang="en-US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</a:p>
          <a:p>
            <a:r>
              <a:rPr lang="en-US" sz="2400" dirty="0">
                <a:solidFill>
                  <a:srgbClr val="FF0000"/>
                </a:solidFill>
              </a:rPr>
              <a:t>Bobby’s </a:t>
            </a:r>
            <a:r>
              <a:rPr lang="en-US" sz="2400" dirty="0" err="1">
                <a:solidFill>
                  <a:srgbClr val="FF0000"/>
                </a:solidFill>
              </a:rPr>
              <a:t>SalPerHr</a:t>
            </a:r>
            <a:r>
              <a:rPr lang="en-US" sz="2400" dirty="0"/>
              <a:t> can be inferred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ECDFD0-6609-4F18-9600-B684C02A758C}"/>
              </a:ext>
            </a:extLst>
          </p:cNvPr>
          <p:cNvSpPr txBox="1"/>
          <p:nvPr/>
        </p:nvSpPr>
        <p:spPr>
          <a:xfrm>
            <a:off x="2584363" y="2483245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215274-EE3B-4F69-8C09-F4FD2E796DE2}"/>
              </a:ext>
            </a:extLst>
          </p:cNvPr>
          <p:cNvSpPr txBox="1"/>
          <p:nvPr/>
        </p:nvSpPr>
        <p:spPr>
          <a:xfrm>
            <a:off x="2584363" y="2897459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E2CBC9-AABB-4F07-ADA0-5F622ABA2CD8}"/>
              </a:ext>
            </a:extLst>
          </p:cNvPr>
          <p:cNvSpPr txBox="1"/>
          <p:nvPr/>
        </p:nvSpPr>
        <p:spPr>
          <a:xfrm>
            <a:off x="2584363" y="3302186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3856E2-D013-4375-A349-F60AA26797A9}"/>
              </a:ext>
            </a:extLst>
          </p:cNvPr>
          <p:cNvSpPr txBox="1"/>
          <p:nvPr/>
        </p:nvSpPr>
        <p:spPr>
          <a:xfrm>
            <a:off x="2575229" y="3714787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44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B9210-F0D5-4B12-9D3C-05D73204C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85770"/>
            <a:ext cx="10058400" cy="1450757"/>
          </a:xfrm>
        </p:spPr>
        <p:txBody>
          <a:bodyPr/>
          <a:lstStyle/>
          <a:p>
            <a:r>
              <a:rPr lang="en-US"/>
              <a:t>Our Goal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276A89-3F57-4EE8-B2B6-356F832A9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8747" y="1774244"/>
            <a:ext cx="10058400" cy="12564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i="1" dirty="0">
                <a:solidFill>
                  <a:schemeClr val="accent2"/>
                </a:solidFill>
              </a:rPr>
              <a:t>Detect and prevent leakages due to data dependencies by hiding “minimal” number of cells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F09BAF8-38CF-4B41-B725-1BACC411DF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5</a:t>
            </a:fld>
            <a:endParaRPr lang="en-US"/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79453D30-4A84-4321-9D79-1A355493D1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575706"/>
              </p:ext>
            </p:extLst>
          </p:nvPr>
        </p:nvGraphicFramePr>
        <p:xfrm>
          <a:off x="2594582" y="3827303"/>
          <a:ext cx="6608098" cy="2078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865">
                  <a:extLst>
                    <a:ext uri="{9D8B030D-6E8A-4147-A177-3AD203B41FA5}">
                      <a16:colId xmlns:a16="http://schemas.microsoft.com/office/drawing/2014/main" val="2606572429"/>
                    </a:ext>
                  </a:extLst>
                </a:gridCol>
                <a:gridCol w="999460">
                  <a:extLst>
                    <a:ext uri="{9D8B030D-6E8A-4147-A177-3AD203B41FA5}">
                      <a16:colId xmlns:a16="http://schemas.microsoft.com/office/drawing/2014/main" val="2870679982"/>
                    </a:ext>
                  </a:extLst>
                </a:gridCol>
                <a:gridCol w="992372">
                  <a:extLst>
                    <a:ext uri="{9D8B030D-6E8A-4147-A177-3AD203B41FA5}">
                      <a16:colId xmlns:a16="http://schemas.microsoft.com/office/drawing/2014/main" val="1297968085"/>
                    </a:ext>
                  </a:extLst>
                </a:gridCol>
                <a:gridCol w="708837">
                  <a:extLst>
                    <a:ext uri="{9D8B030D-6E8A-4147-A177-3AD203B41FA5}">
                      <a16:colId xmlns:a16="http://schemas.microsoft.com/office/drawing/2014/main" val="1148738711"/>
                    </a:ext>
                  </a:extLst>
                </a:gridCol>
                <a:gridCol w="985284">
                  <a:extLst>
                    <a:ext uri="{9D8B030D-6E8A-4147-A177-3AD203B41FA5}">
                      <a16:colId xmlns:a16="http://schemas.microsoft.com/office/drawing/2014/main" val="2824537415"/>
                    </a:ext>
                  </a:extLst>
                </a:gridCol>
                <a:gridCol w="1091609">
                  <a:extLst>
                    <a:ext uri="{9D8B030D-6E8A-4147-A177-3AD203B41FA5}">
                      <a16:colId xmlns:a16="http://schemas.microsoft.com/office/drawing/2014/main" val="217662176"/>
                    </a:ext>
                  </a:extLst>
                </a:gridCol>
                <a:gridCol w="1176671">
                  <a:extLst>
                    <a:ext uri="{9D8B030D-6E8A-4147-A177-3AD203B41FA5}">
                      <a16:colId xmlns:a16="http://schemas.microsoft.com/office/drawing/2014/main" val="2199934840"/>
                    </a:ext>
                  </a:extLst>
                </a:gridCol>
              </a:tblGrid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EName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Zip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WorkHrs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SalPerHr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266553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45678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334074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Bobby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54321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467468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53567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117714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54321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25338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6D83738-82FD-4FCD-B566-9BC7FABD3A8C}"/>
              </a:ext>
            </a:extLst>
          </p:cNvPr>
          <p:cNvSpPr/>
          <p:nvPr/>
        </p:nvSpPr>
        <p:spPr>
          <a:xfrm>
            <a:off x="8075628" y="4645293"/>
            <a:ext cx="1027814" cy="4082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A54E4E-E598-4384-8366-B7129F124F2C}"/>
              </a:ext>
            </a:extLst>
          </p:cNvPr>
          <p:cNvSpPr/>
          <p:nvPr/>
        </p:nvSpPr>
        <p:spPr>
          <a:xfrm>
            <a:off x="5231935" y="4687811"/>
            <a:ext cx="663540" cy="408278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16DD73-A3C7-432E-841F-2C7CB80143E3}"/>
              </a:ext>
            </a:extLst>
          </p:cNvPr>
          <p:cNvSpPr txBox="1"/>
          <p:nvPr/>
        </p:nvSpPr>
        <p:spPr>
          <a:xfrm>
            <a:off x="1136708" y="2991944"/>
            <a:ext cx="67809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Hide Bobby’s State for protecting his </a:t>
            </a:r>
            <a:r>
              <a:rPr lang="en-US" sz="2800" i="1" dirty="0" err="1"/>
              <a:t>SalPerHr</a:t>
            </a:r>
            <a:endParaRPr lang="en-US" sz="2800" i="1" dirty="0"/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7A27ED23-B2A1-48E9-9141-1C7C9710E708}"/>
              </a:ext>
            </a:extLst>
          </p:cNvPr>
          <p:cNvCxnSpPr>
            <a:cxnSpLocks/>
            <a:stCxn id="4" idx="2"/>
          </p:cNvCxnSpPr>
          <p:nvPr/>
        </p:nvCxnSpPr>
        <p:spPr>
          <a:xfrm rot="5400000" flipH="1" flipV="1">
            <a:off x="6994768" y="3616158"/>
            <a:ext cx="48868" cy="2910994"/>
          </a:xfrm>
          <a:prstGeom prst="curvedConnector4">
            <a:avLst>
              <a:gd name="adj1" fmla="val -467791"/>
              <a:gd name="adj2" fmla="val 99618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44030AA4-642E-45A5-992B-FBE4402EF988}"/>
              </a:ext>
            </a:extLst>
          </p:cNvPr>
          <p:cNvSpPr txBox="1"/>
          <p:nvPr/>
        </p:nvSpPr>
        <p:spPr>
          <a:xfrm>
            <a:off x="2192425" y="4318479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D20E56E-8BC3-4305-AFFC-4A131087E9FE}"/>
              </a:ext>
            </a:extLst>
          </p:cNvPr>
          <p:cNvSpPr txBox="1"/>
          <p:nvPr/>
        </p:nvSpPr>
        <p:spPr>
          <a:xfrm>
            <a:off x="2192425" y="4732693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87B0E7-7537-4195-B156-371110606155}"/>
              </a:ext>
            </a:extLst>
          </p:cNvPr>
          <p:cNvSpPr txBox="1"/>
          <p:nvPr/>
        </p:nvSpPr>
        <p:spPr>
          <a:xfrm>
            <a:off x="2192425" y="5137420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0225A1A-E58C-4309-9412-5127A3DD03C0}"/>
              </a:ext>
            </a:extLst>
          </p:cNvPr>
          <p:cNvSpPr txBox="1"/>
          <p:nvPr/>
        </p:nvSpPr>
        <p:spPr>
          <a:xfrm>
            <a:off x="2183291" y="5550021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4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F45901B-CF39-42F2-8BAE-2A1B010C796A}"/>
              </a:ext>
            </a:extLst>
          </p:cNvPr>
          <p:cNvSpPr/>
          <p:nvPr/>
        </p:nvSpPr>
        <p:spPr>
          <a:xfrm>
            <a:off x="8075628" y="3030697"/>
            <a:ext cx="4206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[State = CA, Role] </a:t>
            </a:r>
            <a:r>
              <a:rPr lang="en-US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 [</a:t>
            </a:r>
            <a:r>
              <a:rPr lang="en-US" sz="2400" b="1" dirty="0" err="1">
                <a:solidFill>
                  <a:srgbClr val="C00000"/>
                </a:solidFill>
                <a:sym typeface="Wingdings" panose="05000000000000000000" pitchFamily="2" charset="2"/>
              </a:rPr>
              <a:t>SalPerHr</a:t>
            </a:r>
            <a:r>
              <a:rPr lang="en-US" sz="2400" b="1" dirty="0">
                <a:solidFill>
                  <a:srgbClr val="C00000"/>
                </a:solidFill>
                <a:sym typeface="Wingdings" panose="05000000000000000000" pitchFamily="2" charset="2"/>
              </a:rPr>
              <a:t>]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273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21" grpId="0"/>
      <p:bldP spid="22" grpId="0"/>
      <p:bldP spid="23" grpId="0"/>
      <p:bldP spid="24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B9210-F0D5-4B12-9D3C-05D73204C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285770"/>
            <a:ext cx="10058400" cy="1450757"/>
          </a:xfrm>
        </p:spPr>
        <p:txBody>
          <a:bodyPr/>
          <a:lstStyle/>
          <a:p>
            <a:r>
              <a:rPr lang="en-US"/>
              <a:t>Our Goal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7276A89-3F57-4EE8-B2B6-356F832A9A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921" y="1735787"/>
            <a:ext cx="10058400" cy="125645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i="1" dirty="0">
                <a:solidFill>
                  <a:schemeClr val="accent2"/>
                </a:solidFill>
              </a:rPr>
              <a:t>Detect and prevent leakages due to data dependencies by hiding “minimal” number of cells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760807-ED00-42AB-9ADC-B7C674D2B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6</a:t>
            </a:fld>
            <a:endParaRPr lang="en-US"/>
          </a:p>
        </p:txBody>
      </p:sp>
      <p:graphicFrame>
        <p:nvGraphicFramePr>
          <p:cNvPr id="12" name="Table 4">
            <a:extLst>
              <a:ext uri="{FF2B5EF4-FFF2-40B4-BE49-F238E27FC236}">
                <a16:creationId xmlns:a16="http://schemas.microsoft.com/office/drawing/2014/main" id="{79453D30-4A84-4321-9D79-1A355493D1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6546539"/>
              </p:ext>
            </p:extLst>
          </p:nvPr>
        </p:nvGraphicFramePr>
        <p:xfrm>
          <a:off x="3094204" y="3945673"/>
          <a:ext cx="6608098" cy="2078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3865">
                  <a:extLst>
                    <a:ext uri="{9D8B030D-6E8A-4147-A177-3AD203B41FA5}">
                      <a16:colId xmlns:a16="http://schemas.microsoft.com/office/drawing/2014/main" val="2606572429"/>
                    </a:ext>
                  </a:extLst>
                </a:gridCol>
                <a:gridCol w="999460">
                  <a:extLst>
                    <a:ext uri="{9D8B030D-6E8A-4147-A177-3AD203B41FA5}">
                      <a16:colId xmlns:a16="http://schemas.microsoft.com/office/drawing/2014/main" val="2870679982"/>
                    </a:ext>
                  </a:extLst>
                </a:gridCol>
                <a:gridCol w="992372">
                  <a:extLst>
                    <a:ext uri="{9D8B030D-6E8A-4147-A177-3AD203B41FA5}">
                      <a16:colId xmlns:a16="http://schemas.microsoft.com/office/drawing/2014/main" val="1297968085"/>
                    </a:ext>
                  </a:extLst>
                </a:gridCol>
                <a:gridCol w="708837">
                  <a:extLst>
                    <a:ext uri="{9D8B030D-6E8A-4147-A177-3AD203B41FA5}">
                      <a16:colId xmlns:a16="http://schemas.microsoft.com/office/drawing/2014/main" val="1148738711"/>
                    </a:ext>
                  </a:extLst>
                </a:gridCol>
                <a:gridCol w="985284">
                  <a:extLst>
                    <a:ext uri="{9D8B030D-6E8A-4147-A177-3AD203B41FA5}">
                      <a16:colId xmlns:a16="http://schemas.microsoft.com/office/drawing/2014/main" val="2824537415"/>
                    </a:ext>
                  </a:extLst>
                </a:gridCol>
                <a:gridCol w="1091609">
                  <a:extLst>
                    <a:ext uri="{9D8B030D-6E8A-4147-A177-3AD203B41FA5}">
                      <a16:colId xmlns:a16="http://schemas.microsoft.com/office/drawing/2014/main" val="217662176"/>
                    </a:ext>
                  </a:extLst>
                </a:gridCol>
                <a:gridCol w="1176671">
                  <a:extLst>
                    <a:ext uri="{9D8B030D-6E8A-4147-A177-3AD203B41FA5}">
                      <a16:colId xmlns:a16="http://schemas.microsoft.com/office/drawing/2014/main" val="2199934840"/>
                    </a:ext>
                  </a:extLst>
                </a:gridCol>
              </a:tblGrid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Eid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EName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Zip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WorkHrs</a:t>
                      </a:r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err="1"/>
                        <a:t>SalPerHr</a:t>
                      </a:r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266553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45678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WA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Student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11334074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Bobby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54321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200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2467468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Dale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53567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Faculty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180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8117714"/>
                  </a:ext>
                </a:extLst>
              </a:tr>
              <a:tr h="415620"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Khan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54321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/>
                        <a:t>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8253381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56D83738-82FD-4FCD-B566-9BC7FABD3A8C}"/>
              </a:ext>
            </a:extLst>
          </p:cNvPr>
          <p:cNvSpPr/>
          <p:nvPr/>
        </p:nvSpPr>
        <p:spPr>
          <a:xfrm>
            <a:off x="8575250" y="4763663"/>
            <a:ext cx="1027814" cy="40827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7A54E4E-E598-4384-8366-B7129F124F2C}"/>
              </a:ext>
            </a:extLst>
          </p:cNvPr>
          <p:cNvSpPr/>
          <p:nvPr/>
        </p:nvSpPr>
        <p:spPr>
          <a:xfrm>
            <a:off x="5759113" y="4796014"/>
            <a:ext cx="774522" cy="36576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B6EE4C-28A4-467C-AEFD-42CC0161CA53}"/>
              </a:ext>
            </a:extLst>
          </p:cNvPr>
          <p:cNvSpPr txBox="1"/>
          <p:nvPr/>
        </p:nvSpPr>
        <p:spPr>
          <a:xfrm>
            <a:off x="341832" y="2963738"/>
            <a:ext cx="77451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Additionally hide Bobby’s Zip for protecting his State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2F5D524-59B4-4505-900D-8FB6ACEE5684}"/>
              </a:ext>
            </a:extLst>
          </p:cNvPr>
          <p:cNvSpPr/>
          <p:nvPr/>
        </p:nvSpPr>
        <p:spPr>
          <a:xfrm>
            <a:off x="4877010" y="4801842"/>
            <a:ext cx="774522" cy="365760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Connector: Curved 15">
            <a:extLst>
              <a:ext uri="{FF2B5EF4-FFF2-40B4-BE49-F238E27FC236}">
                <a16:creationId xmlns:a16="http://schemas.microsoft.com/office/drawing/2014/main" id="{526997CB-3CA1-4737-BD83-78B4C65C9ECE}"/>
              </a:ext>
            </a:extLst>
          </p:cNvPr>
          <p:cNvCxnSpPr>
            <a:cxnSpLocks/>
            <a:stCxn id="4" idx="2"/>
            <a:endCxn id="3" idx="2"/>
          </p:cNvCxnSpPr>
          <p:nvPr/>
        </p:nvCxnSpPr>
        <p:spPr>
          <a:xfrm rot="16200000" flipH="1">
            <a:off x="7612682" y="3695465"/>
            <a:ext cx="10167" cy="2942783"/>
          </a:xfrm>
          <a:prstGeom prst="curvedConnector3">
            <a:avLst>
              <a:gd name="adj1" fmla="val 2348451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A7EEAE30-33BF-40CA-9022-48E5EB021EE7}"/>
              </a:ext>
            </a:extLst>
          </p:cNvPr>
          <p:cNvSpPr txBox="1"/>
          <p:nvPr/>
        </p:nvSpPr>
        <p:spPr>
          <a:xfrm>
            <a:off x="2754046" y="4400126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1</a:t>
            </a:r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5F6EE79-C6FD-46ED-A584-CC6CD26BE489}"/>
              </a:ext>
            </a:extLst>
          </p:cNvPr>
          <p:cNvSpPr txBox="1"/>
          <p:nvPr/>
        </p:nvSpPr>
        <p:spPr>
          <a:xfrm>
            <a:off x="2754046" y="4814340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2</a:t>
            </a:r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1A08627F-6EF8-437B-ACBA-18C28F5653D9}"/>
              </a:ext>
            </a:extLst>
          </p:cNvPr>
          <p:cNvSpPr txBox="1"/>
          <p:nvPr/>
        </p:nvSpPr>
        <p:spPr>
          <a:xfrm>
            <a:off x="2754046" y="5219067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3</a:t>
            </a:r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112FBBA-EA97-49A9-AC78-7AB460821950}"/>
              </a:ext>
            </a:extLst>
          </p:cNvPr>
          <p:cNvSpPr txBox="1"/>
          <p:nvPr/>
        </p:nvSpPr>
        <p:spPr>
          <a:xfrm>
            <a:off x="2744912" y="5631668"/>
            <a:ext cx="340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</a:t>
            </a:r>
            <a:r>
              <a:rPr lang="en-US" baseline="-25000"/>
              <a:t>4</a:t>
            </a:r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6508702-3127-4453-9413-489451B51EC9}"/>
              </a:ext>
            </a:extLst>
          </p:cNvPr>
          <p:cNvSpPr/>
          <p:nvPr/>
        </p:nvSpPr>
        <p:spPr>
          <a:xfrm>
            <a:off x="8661161" y="2992241"/>
            <a:ext cx="18389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sym typeface="Wingdings" panose="05000000000000000000" pitchFamily="2" charset="2"/>
              </a:rPr>
              <a:t>Zip State</a:t>
            </a:r>
          </a:p>
        </p:txBody>
      </p:sp>
      <p:cxnSp>
        <p:nvCxnSpPr>
          <p:cNvPr id="49" name="Connector: Curved 48">
            <a:extLst>
              <a:ext uri="{FF2B5EF4-FFF2-40B4-BE49-F238E27FC236}">
                <a16:creationId xmlns:a16="http://schemas.microsoft.com/office/drawing/2014/main" id="{FCBA2A65-1E6E-406B-A142-13AF86FB1F87}"/>
              </a:ext>
            </a:extLst>
          </p:cNvPr>
          <p:cNvCxnSpPr>
            <a:cxnSpLocks/>
            <a:stCxn id="15" idx="2"/>
            <a:endCxn id="4" idx="2"/>
          </p:cNvCxnSpPr>
          <p:nvPr/>
        </p:nvCxnSpPr>
        <p:spPr>
          <a:xfrm rot="5400000" flipH="1" flipV="1">
            <a:off x="5702408" y="4723636"/>
            <a:ext cx="5828" cy="882103"/>
          </a:xfrm>
          <a:prstGeom prst="curvedConnector3">
            <a:avLst>
              <a:gd name="adj1" fmla="val -3922443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999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 animBg="1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C159D-CA26-4F40-82D3-8B3975E59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Extent of Leakage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6718E-811A-4409-94D9-153CBA8C5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113E31D-E2AB-40D1-8B51-AFA5AFEF393A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810E24-277A-4467-ADB1-BDA0DF1AD9F2}"/>
              </a:ext>
            </a:extLst>
          </p:cNvPr>
          <p:cNvSpPr txBox="1"/>
          <p:nvPr/>
        </p:nvSpPr>
        <p:spPr>
          <a:xfrm>
            <a:off x="817123" y="1921464"/>
            <a:ext cx="1027759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Tested on Tax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dataset which contains address and tax information of individuals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14 attributes and 10 associated dependencies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E.g., i</a:t>
            </a:r>
            <a:r>
              <a:rPr lang="en-US" sz="2000" dirty="0">
                <a:effectLst/>
              </a:rPr>
              <a:t>f two persons live in the same state, the one earning a lower salary has a lower tax 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 Salary attribute marked as sensitive and tested against a real-world adversary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b="1" dirty="0" err="1"/>
              <a:t>Holoclean</a:t>
            </a:r>
            <a:r>
              <a:rPr lang="en-US" sz="2000" b="1" dirty="0"/>
              <a:t> [VLDB2017]</a:t>
            </a:r>
            <a:r>
              <a:rPr lang="en-US" sz="2000" dirty="0"/>
              <a:t> which is a state-of-the-art tool for inferring missing data.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18F2E2-0F84-4116-831B-2AC0783BFCB2}"/>
              </a:ext>
            </a:extLst>
          </p:cNvPr>
          <p:cNvSpPr txBox="1"/>
          <p:nvPr/>
        </p:nvSpPr>
        <p:spPr>
          <a:xfrm>
            <a:off x="1991845" y="4399445"/>
            <a:ext cx="79086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  <a:effectLst/>
              </a:rPr>
              <a:t>Able to reconstruct the actual values of sensitive cells </a:t>
            </a:r>
            <a:r>
              <a:rPr lang="en-US" sz="2400" b="1" dirty="0">
                <a:solidFill>
                  <a:srgbClr val="C00000"/>
                </a:solidFill>
                <a:effectLst/>
              </a:rPr>
              <a:t>100% of the time</a:t>
            </a:r>
            <a:r>
              <a:rPr lang="en-US" sz="2400" b="1" dirty="0">
                <a:solidFill>
                  <a:schemeClr val="accent2"/>
                </a:solidFill>
                <a:effectLst/>
              </a:rPr>
              <a:t> highligh</a:t>
            </a:r>
            <a:r>
              <a:rPr lang="en-US" sz="2400" b="1" dirty="0">
                <a:solidFill>
                  <a:schemeClr val="accent2"/>
                </a:solidFill>
              </a:rPr>
              <a:t>ting the importance of preventing leakages through dependencies</a:t>
            </a:r>
            <a:endParaRPr lang="en-US" sz="2400" b="1" dirty="0">
              <a:solidFill>
                <a:schemeClr val="accent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7318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F96F54-495A-4F44-8571-43483FC85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Prior Work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D79DB6-F7BE-4EB6-91F7-B25D12015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349434-00DB-4D5C-84B8-71CCD3EF7F37}"/>
              </a:ext>
            </a:extLst>
          </p:cNvPr>
          <p:cNvSpPr txBox="1"/>
          <p:nvPr/>
        </p:nvSpPr>
        <p:spPr>
          <a:xfrm>
            <a:off x="962810" y="5535646"/>
            <a:ext cx="98107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2"/>
                </a:solidFill>
              </a:rPr>
              <a:t>None of the prior works have studied leakage on sensitive data due to data dependencies with strong security guarantees and practical utility.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1BCD32-EBCC-AC44-66AC-614B1DE88F07}"/>
              </a:ext>
            </a:extLst>
          </p:cNvPr>
          <p:cNvCxnSpPr>
            <a:cxnSpLocks/>
          </p:cNvCxnSpPr>
          <p:nvPr/>
        </p:nvCxnSpPr>
        <p:spPr>
          <a:xfrm flipH="1">
            <a:off x="5674149" y="1912289"/>
            <a:ext cx="5615" cy="1518784"/>
          </a:xfrm>
          <a:prstGeom prst="line">
            <a:avLst/>
          </a:prstGeom>
          <a:ln w="285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4B04435-D9BA-1ADF-BD12-76D91E24CA66}"/>
              </a:ext>
            </a:extLst>
          </p:cNvPr>
          <p:cNvSpPr txBox="1"/>
          <p:nvPr/>
        </p:nvSpPr>
        <p:spPr>
          <a:xfrm>
            <a:off x="5814968" y="1914088"/>
            <a:ext cx="32115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Design time</a:t>
            </a:r>
            <a:r>
              <a:rPr lang="en-US" sz="2400" b="1" dirty="0">
                <a:solidFill>
                  <a:srgbClr val="C00000"/>
                </a:solidFill>
                <a:cs typeface="Calibri"/>
              </a:rPr>
              <a:t>​ prevention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5C20AA-5C72-6783-5EC6-2A50F47DE742}"/>
              </a:ext>
            </a:extLst>
          </p:cNvPr>
          <p:cNvSpPr txBox="1"/>
          <p:nvPr/>
        </p:nvSpPr>
        <p:spPr>
          <a:xfrm>
            <a:off x="6224290" y="2331590"/>
            <a:ext cx="3157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[</a:t>
            </a:r>
            <a:r>
              <a:rPr lang="en-US" dirty="0" err="1">
                <a:ea typeface="+mn-lt"/>
                <a:cs typeface="+mn-lt"/>
              </a:rPr>
              <a:t>Delugach&amp;Hinke</a:t>
            </a:r>
            <a:r>
              <a:rPr lang="en-US" dirty="0">
                <a:ea typeface="+mn-lt"/>
                <a:cs typeface="+mn-lt"/>
              </a:rPr>
              <a:t>, TKDE'96</a:t>
            </a:r>
            <a:r>
              <a:rPr lang="en-US" dirty="0">
                <a:cs typeface="Calibri"/>
              </a:rPr>
              <a:t>],</a:t>
            </a:r>
            <a:endParaRPr lang="en-US" dirty="0"/>
          </a:p>
          <a:p>
            <a:r>
              <a:rPr lang="en-US" dirty="0">
                <a:cs typeface="Calibri"/>
              </a:rPr>
              <a:t>[</a:t>
            </a:r>
            <a:r>
              <a:rPr lang="en-US" dirty="0" err="1">
                <a:cs typeface="Calibri"/>
              </a:rPr>
              <a:t>Yip&amp;</a:t>
            </a:r>
            <a:r>
              <a:rPr lang="en-US" dirty="0" err="1">
                <a:ea typeface="+mn-lt"/>
                <a:cs typeface="+mn-lt"/>
              </a:rPr>
              <a:t>Levitt</a:t>
            </a:r>
            <a:r>
              <a:rPr lang="en-US" dirty="0">
                <a:cs typeface="Calibri"/>
              </a:rPr>
              <a:t>, CSF'98], etc.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AC2476-B066-E4A5-00B4-60560733EE1C}"/>
              </a:ext>
            </a:extLst>
          </p:cNvPr>
          <p:cNvSpPr txBox="1"/>
          <p:nvPr/>
        </p:nvSpPr>
        <p:spPr>
          <a:xfrm>
            <a:off x="2358143" y="2964748"/>
            <a:ext cx="320668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Query time</a:t>
            </a:r>
            <a:r>
              <a:rPr lang="en-US" sz="2400" b="1" dirty="0">
                <a:solidFill>
                  <a:srgbClr val="C00000"/>
                </a:solidFill>
                <a:cs typeface="Calibri"/>
              </a:rPr>
              <a:t>​ prevention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5E9E01-3EE1-0E73-19D2-D154472D8E5A}"/>
              </a:ext>
            </a:extLst>
          </p:cNvPr>
          <p:cNvSpPr txBox="1"/>
          <p:nvPr/>
        </p:nvSpPr>
        <p:spPr>
          <a:xfrm>
            <a:off x="5816344" y="2933758"/>
            <a:ext cx="315681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Poor data availability.</a:t>
            </a:r>
            <a:endParaRPr lang="en-US" sz="2400" dirty="0">
              <a:cs typeface="Calibri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472F903-9023-93A1-4862-F94A9100ED74}"/>
              </a:ext>
            </a:extLst>
          </p:cNvPr>
          <p:cNvCxnSpPr>
            <a:cxnSpLocks/>
          </p:cNvCxnSpPr>
          <p:nvPr/>
        </p:nvCxnSpPr>
        <p:spPr>
          <a:xfrm flipV="1">
            <a:off x="2938019" y="3424170"/>
            <a:ext cx="2760385" cy="11216"/>
          </a:xfrm>
          <a:prstGeom prst="line">
            <a:avLst/>
          </a:prstGeom>
          <a:ln w="285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B639FD1-B39A-8482-A5C2-331F89BA793A}"/>
              </a:ext>
            </a:extLst>
          </p:cNvPr>
          <p:cNvSpPr txBox="1"/>
          <p:nvPr/>
        </p:nvSpPr>
        <p:spPr>
          <a:xfrm>
            <a:off x="3047702" y="2343610"/>
            <a:ext cx="2743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  <a:p>
            <a:r>
              <a:rPr lang="en-US" dirty="0">
                <a:cs typeface="Calibri"/>
              </a:rPr>
              <a:t>[</a:t>
            </a:r>
            <a:r>
              <a:rPr lang="en-US" dirty="0">
                <a:ea typeface="+mn-lt"/>
                <a:cs typeface="+mn-lt"/>
              </a:rPr>
              <a:t>Brodsky</a:t>
            </a:r>
            <a:r>
              <a:rPr lang="en-US" dirty="0">
                <a:cs typeface="Calibri"/>
              </a:rPr>
              <a:t> et al, TKDE'00]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0F60D4-DD4C-3EBF-AA73-9278FE3EE69E}"/>
              </a:ext>
            </a:extLst>
          </p:cNvPr>
          <p:cNvSpPr txBox="1"/>
          <p:nvPr/>
        </p:nvSpPr>
        <p:spPr>
          <a:xfrm>
            <a:off x="2579303" y="2233376"/>
            <a:ext cx="32115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Weak security model.</a:t>
            </a:r>
            <a:endParaRPr lang="en-US" sz="200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71BF9A-37E4-277A-64DD-8761AAA323A1}"/>
              </a:ext>
            </a:extLst>
          </p:cNvPr>
          <p:cNvCxnSpPr>
            <a:cxnSpLocks/>
          </p:cNvCxnSpPr>
          <p:nvPr/>
        </p:nvCxnSpPr>
        <p:spPr>
          <a:xfrm flipV="1">
            <a:off x="5675123" y="3428505"/>
            <a:ext cx="385" cy="1817216"/>
          </a:xfrm>
          <a:prstGeom prst="line">
            <a:avLst/>
          </a:prstGeom>
          <a:ln w="285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7099D80-8DD6-CE50-F04C-B59B3F5F6D59}"/>
              </a:ext>
            </a:extLst>
          </p:cNvPr>
          <p:cNvSpPr txBox="1"/>
          <p:nvPr/>
        </p:nvSpPr>
        <p:spPr>
          <a:xfrm>
            <a:off x="2330777" y="4722779"/>
            <a:ext cx="3289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Perfect </a:t>
            </a:r>
            <a:r>
              <a:rPr lang="en-US" sz="2400" b="1" dirty="0">
                <a:solidFill>
                  <a:srgbClr val="C00000"/>
                </a:solidFill>
                <a:ea typeface="+mn-lt"/>
                <a:cs typeface="+mn-lt"/>
              </a:rPr>
              <a:t>secrecy </a:t>
            </a:r>
            <a:r>
              <a:rPr lang="en-US" sz="2400" b="1" dirty="0">
                <a:solidFill>
                  <a:srgbClr val="C00000"/>
                </a:solidFill>
              </a:rPr>
              <a:t>on views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C92717F-E78A-C126-13DD-C03EAD263D5C}"/>
              </a:ext>
            </a:extLst>
          </p:cNvPr>
          <p:cNvSpPr txBox="1"/>
          <p:nvPr/>
        </p:nvSpPr>
        <p:spPr>
          <a:xfrm>
            <a:off x="2685034" y="4438145"/>
            <a:ext cx="3289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[</a:t>
            </a:r>
            <a:r>
              <a:rPr lang="en-US" dirty="0" err="1">
                <a:ea typeface="+mn-lt"/>
                <a:cs typeface="+mn-lt"/>
              </a:rPr>
              <a:t>Miklau</a:t>
            </a:r>
            <a:r>
              <a:rPr lang="en-US" dirty="0">
                <a:ea typeface="+mn-lt"/>
                <a:cs typeface="+mn-lt"/>
              </a:rPr>
              <a:t> &amp; Suciu, SIGMOD'04</a:t>
            </a:r>
            <a:r>
              <a:rPr lang="en-US" dirty="0">
                <a:cs typeface="Calibri"/>
              </a:rPr>
              <a:t>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F84086B-6969-93C1-9AD8-882890007017}"/>
              </a:ext>
            </a:extLst>
          </p:cNvPr>
          <p:cNvSpPr txBox="1"/>
          <p:nvPr/>
        </p:nvSpPr>
        <p:spPr>
          <a:xfrm>
            <a:off x="1321095" y="4009514"/>
            <a:ext cx="47162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/>
              <a:t>Not practical for query answering</a:t>
            </a:r>
            <a:endParaRPr lang="en-US" sz="20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04EC421-F48F-0460-0E47-CFD84B44C1FC}"/>
              </a:ext>
            </a:extLst>
          </p:cNvPr>
          <p:cNvCxnSpPr>
            <a:cxnSpLocks/>
          </p:cNvCxnSpPr>
          <p:nvPr/>
        </p:nvCxnSpPr>
        <p:spPr>
          <a:xfrm flipH="1">
            <a:off x="5704441" y="3394168"/>
            <a:ext cx="3083615" cy="30784"/>
          </a:xfrm>
          <a:prstGeom prst="line">
            <a:avLst/>
          </a:prstGeom>
          <a:ln w="285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E827C2D-05C5-B5CB-D45C-3A468E1EEC93}"/>
              </a:ext>
            </a:extLst>
          </p:cNvPr>
          <p:cNvSpPr txBox="1"/>
          <p:nvPr/>
        </p:nvSpPr>
        <p:spPr>
          <a:xfrm>
            <a:off x="5698404" y="3462088"/>
            <a:ext cx="538576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Randomized algorithms (DP/OSDP)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A47E3C-7821-FA3F-25DC-2CFFDB5A2DBD}"/>
              </a:ext>
            </a:extLst>
          </p:cNvPr>
          <p:cNvSpPr txBox="1"/>
          <p:nvPr/>
        </p:nvSpPr>
        <p:spPr>
          <a:xfrm>
            <a:off x="6217766" y="3930159"/>
            <a:ext cx="3289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[</a:t>
            </a:r>
            <a:r>
              <a:rPr lang="en-US" dirty="0" err="1">
                <a:ea typeface="+mn-lt"/>
                <a:cs typeface="+mn-lt"/>
              </a:rPr>
              <a:t>Kotsogiannis</a:t>
            </a:r>
            <a:r>
              <a:rPr lang="en-US" dirty="0">
                <a:ea typeface="+mn-lt"/>
                <a:cs typeface="+mn-lt"/>
              </a:rPr>
              <a:t> et al, ICDE'20</a:t>
            </a:r>
            <a:r>
              <a:rPr lang="en-US" dirty="0">
                <a:cs typeface="Calibri"/>
              </a:rPr>
              <a:t>]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45C4F2A-4098-A610-D2FD-7182BF8B056E}"/>
              </a:ext>
            </a:extLst>
          </p:cNvPr>
          <p:cNvSpPr txBox="1"/>
          <p:nvPr/>
        </p:nvSpPr>
        <p:spPr>
          <a:xfrm>
            <a:off x="5911766" y="4274396"/>
            <a:ext cx="359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cs typeface="Calibri"/>
              </a:rPr>
              <a:t>Suppresses too many cells.</a:t>
            </a:r>
          </a:p>
        </p:txBody>
      </p:sp>
    </p:spTree>
    <p:extLst>
      <p:ext uri="{BB962C8B-B14F-4D97-AF65-F5344CB8AC3E}">
        <p14:creationId xmlns:p14="http://schemas.microsoft.com/office/powerpoint/2010/main" val="415328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  <p:bldP spid="13" grpId="0"/>
      <p:bldP spid="14" grpId="0"/>
      <p:bldP spid="6" grpId="0"/>
      <p:bldP spid="7" grpId="0"/>
      <p:bldP spid="12" grpId="0"/>
      <p:bldP spid="15" grpId="0"/>
      <p:bldP spid="16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3949-BC8D-4B1B-AAC9-8B7C9DA6F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Contributions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41305-8F97-4BDA-B824-9C29BC8CC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smtClean="0"/>
              <a:t>9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CFB607F-F3F1-4229-A218-2747A44013D7}"/>
              </a:ext>
            </a:extLst>
          </p:cNvPr>
          <p:cNvSpPr/>
          <p:nvPr/>
        </p:nvSpPr>
        <p:spPr>
          <a:xfrm>
            <a:off x="1097281" y="1995023"/>
            <a:ext cx="10004905" cy="106541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1E7596B-5B63-4EB4-B432-56E64EE9D71B}"/>
              </a:ext>
            </a:extLst>
          </p:cNvPr>
          <p:cNvSpPr/>
          <p:nvPr/>
        </p:nvSpPr>
        <p:spPr>
          <a:xfrm>
            <a:off x="1097280" y="3154983"/>
            <a:ext cx="9997440" cy="140037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124BAF8-E5DA-4F0E-9E0D-460F851BC762}"/>
              </a:ext>
            </a:extLst>
          </p:cNvPr>
          <p:cNvSpPr/>
          <p:nvPr/>
        </p:nvSpPr>
        <p:spPr>
          <a:xfrm>
            <a:off x="1097280" y="4605108"/>
            <a:ext cx="9997440" cy="14722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5A2D1A0-180B-4946-877B-19AC2549CE39}"/>
              </a:ext>
            </a:extLst>
          </p:cNvPr>
          <p:cNvSpPr txBox="1"/>
          <p:nvPr/>
        </p:nvSpPr>
        <p:spPr>
          <a:xfrm>
            <a:off x="1097280" y="1995023"/>
            <a:ext cx="87248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Formalizing leakage attack based on two types of data dependencies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Denial Constraints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Function-based Constraints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352D71-F81C-4AF7-BF31-B8DEB28E2C9D}"/>
              </a:ext>
            </a:extLst>
          </p:cNvPr>
          <p:cNvSpPr txBox="1"/>
          <p:nvPr/>
        </p:nvSpPr>
        <p:spPr>
          <a:xfrm>
            <a:off x="1154388" y="3187485"/>
            <a:ext cx="9277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Defining a security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Tattle-Tale Condition for Leakage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Full Deniability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Relaxation of the assumptions in the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C9EF5A9-E636-4D41-8152-B7AA062B07B0}"/>
              </a:ext>
            </a:extLst>
          </p:cNvPr>
          <p:cNvSpPr txBox="1"/>
          <p:nvPr/>
        </p:nvSpPr>
        <p:spPr>
          <a:xfrm>
            <a:off x="1097280" y="4584014"/>
            <a:ext cx="8786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Developing algorithmic solutions to implement security model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With focus on </a:t>
            </a:r>
            <a:r>
              <a:rPr lang="en-US" b="1" dirty="0">
                <a:solidFill>
                  <a:srgbClr val="C00000"/>
                </a:solidFill>
              </a:rPr>
              <a:t>Utility, Efficiency</a:t>
            </a:r>
            <a:r>
              <a:rPr lang="en-US" dirty="0">
                <a:solidFill>
                  <a:srgbClr val="C00000"/>
                </a:solidFill>
              </a:rPr>
              <a:t>, </a:t>
            </a:r>
            <a:r>
              <a:rPr lang="en-US" dirty="0"/>
              <a:t>and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/>
              <a:t>Convergence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Optimizations to improve performance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C00000"/>
                </a:solidFill>
              </a:rPr>
              <a:t>Evaluated on 2 different datasets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End-to-end System implementation in MySQL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14475D-13CA-4415-8625-7D7AA5E7C61D}"/>
              </a:ext>
            </a:extLst>
          </p:cNvPr>
          <p:cNvSpPr txBox="1"/>
          <p:nvPr/>
        </p:nvSpPr>
        <p:spPr>
          <a:xfrm>
            <a:off x="8346375" y="887145"/>
            <a:ext cx="36932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*Covered in this presentation</a:t>
            </a:r>
          </a:p>
          <a:p>
            <a:r>
              <a:rPr lang="en-US" sz="2000" dirty="0"/>
              <a:t>**Refer to the full paper</a:t>
            </a:r>
          </a:p>
        </p:txBody>
      </p:sp>
    </p:spTree>
    <p:extLst>
      <p:ext uri="{BB962C8B-B14F-4D97-AF65-F5344CB8AC3E}">
        <p14:creationId xmlns:p14="http://schemas.microsoft.com/office/powerpoint/2010/main" val="941361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11271</TotalTime>
  <Words>1888</Words>
  <Application>Microsoft Office PowerPoint</Application>
  <PresentationFormat>Widescreen</PresentationFormat>
  <Paragraphs>637</Paragraphs>
  <Slides>31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Calibri</vt:lpstr>
      <vt:lpstr>宋体</vt:lpstr>
      <vt:lpstr>Cambria Math</vt:lpstr>
      <vt:lpstr>Arial</vt:lpstr>
      <vt:lpstr>Georgia</vt:lpstr>
      <vt:lpstr>Arial Black</vt:lpstr>
      <vt:lpstr>Wingdings</vt:lpstr>
      <vt:lpstr>Retrospect</vt:lpstr>
      <vt:lpstr>PowerPoint Presentation</vt:lpstr>
      <vt:lpstr>What is a Tattle-Tale?</vt:lpstr>
      <vt:lpstr>Tattle-Tale in Databases</vt:lpstr>
      <vt:lpstr>Tattle-Tale in Databases</vt:lpstr>
      <vt:lpstr>Our Goal </vt:lpstr>
      <vt:lpstr>Our Goal </vt:lpstr>
      <vt:lpstr>Extent of Leakage</vt:lpstr>
      <vt:lpstr>Prior Work</vt:lpstr>
      <vt:lpstr>Main Contributions</vt:lpstr>
      <vt:lpstr>Formalizing Leakage Attacks</vt:lpstr>
      <vt:lpstr>Formalizing Leakage Attacks</vt:lpstr>
      <vt:lpstr>Formalizing Leakage Attack</vt:lpstr>
      <vt:lpstr>Formalizing Leakage Attack</vt:lpstr>
      <vt:lpstr>Formalizing Leakage Attack</vt:lpstr>
      <vt:lpstr>What caused leakage?</vt:lpstr>
      <vt:lpstr>What prevented leakage?</vt:lpstr>
      <vt:lpstr>Security model</vt:lpstr>
      <vt:lpstr>The Tail of Tattle-Tales!</vt:lpstr>
      <vt:lpstr>Our approach</vt:lpstr>
      <vt:lpstr>Step 1: Instantiations…!</vt:lpstr>
      <vt:lpstr>Step 2: Who are the Tattle-Tales? </vt:lpstr>
      <vt:lpstr>Step 2: Who are the Tattle-Tales? </vt:lpstr>
      <vt:lpstr>Step 3: Cue them up!</vt:lpstr>
      <vt:lpstr>Step 4: Hide yo cells!</vt:lpstr>
      <vt:lpstr>Step 4: Hide yo cells, hide yo cells!</vt:lpstr>
      <vt:lpstr>Experimental Setup</vt:lpstr>
      <vt:lpstr>Impact of dependencies</vt:lpstr>
      <vt:lpstr>Utility Impact</vt:lpstr>
      <vt:lpstr>Performance Impact</vt:lpstr>
      <vt:lpstr>Performance Impact</vt:lpstr>
      <vt:lpstr>Takeaways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Primal Pappachan</dc:creator>
  <cp:lastModifiedBy>Pappachan, Primal</cp:lastModifiedBy>
  <cp:revision>99</cp:revision>
  <dcterms:created xsi:type="dcterms:W3CDTF">2021-07-21T18:42:52Z</dcterms:created>
  <dcterms:modified xsi:type="dcterms:W3CDTF">2022-09-20T00:20:21Z</dcterms:modified>
</cp:coreProperties>
</file>